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10">
  <p:sldMasterIdLst>
    <p:sldMasterId id="2147483648" r:id="rId1"/>
    <p:sldMasterId id="2147483696" r:id="rId2"/>
  </p:sldMasterIdLst>
  <p:notesMasterIdLst>
    <p:notesMasterId r:id="rId43"/>
  </p:notesMasterIdLst>
  <p:handoutMasterIdLst>
    <p:handoutMasterId r:id="rId44"/>
  </p:handoutMasterIdLst>
  <p:sldIdLst>
    <p:sldId id="5820" r:id="rId3"/>
    <p:sldId id="2449" r:id="rId4"/>
    <p:sldId id="5869" r:id="rId5"/>
    <p:sldId id="8187" r:id="rId6"/>
    <p:sldId id="8205" r:id="rId7"/>
    <p:sldId id="8208" r:id="rId8"/>
    <p:sldId id="8206" r:id="rId9"/>
    <p:sldId id="8207" r:id="rId10"/>
    <p:sldId id="8173" r:id="rId11"/>
    <p:sldId id="8230" r:id="rId12"/>
    <p:sldId id="8210" r:id="rId13"/>
    <p:sldId id="8231" r:id="rId14"/>
    <p:sldId id="8225" r:id="rId15"/>
    <p:sldId id="8211" r:id="rId16"/>
    <p:sldId id="8212" r:id="rId17"/>
    <p:sldId id="8213" r:id="rId18"/>
    <p:sldId id="8214" r:id="rId19"/>
    <p:sldId id="8215" r:id="rId20"/>
    <p:sldId id="8216" r:id="rId21"/>
    <p:sldId id="8197" r:id="rId22"/>
    <p:sldId id="8217" r:id="rId23"/>
    <p:sldId id="8218" r:id="rId24"/>
    <p:sldId id="8227" r:id="rId25"/>
    <p:sldId id="8228" r:id="rId26"/>
    <p:sldId id="8229" r:id="rId27"/>
    <p:sldId id="8232" r:id="rId28"/>
    <p:sldId id="8221" r:id="rId29"/>
    <p:sldId id="8209" r:id="rId30"/>
    <p:sldId id="8222" r:id="rId31"/>
    <p:sldId id="8223" r:id="rId32"/>
    <p:sldId id="8204" r:id="rId33"/>
    <p:sldId id="7082" r:id="rId34"/>
    <p:sldId id="8233" r:id="rId35"/>
    <p:sldId id="8196" r:id="rId36"/>
    <p:sldId id="8192" r:id="rId37"/>
    <p:sldId id="8193" r:id="rId38"/>
    <p:sldId id="8194" r:id="rId39"/>
    <p:sldId id="8195" r:id="rId40"/>
    <p:sldId id="8220" r:id="rId41"/>
    <p:sldId id="8198" r:id="rId42"/>
  </p:sldIdLst>
  <p:sldSz cx="9144000" cy="6858000" type="screen4x3"/>
  <p:notesSz cx="6950075" cy="923607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Untitled Section" id="{EACB5077-AC7C-4D75-AF4D-A92922BF7C45}">
          <p14:sldIdLst/>
        </p14:section>
        <p14:section name="Default Section" id="{8C852022-E2A3-44D7-B1AE-C893F68B3772}">
          <p14:sldIdLst>
            <p14:sldId id="5820"/>
            <p14:sldId id="2449"/>
            <p14:sldId id="5869"/>
            <p14:sldId id="8187"/>
            <p14:sldId id="8205"/>
            <p14:sldId id="8208"/>
            <p14:sldId id="8206"/>
            <p14:sldId id="8207"/>
            <p14:sldId id="8173"/>
            <p14:sldId id="8230"/>
            <p14:sldId id="8210"/>
            <p14:sldId id="8231"/>
            <p14:sldId id="8225"/>
            <p14:sldId id="8211"/>
            <p14:sldId id="8212"/>
            <p14:sldId id="8213"/>
            <p14:sldId id="8214"/>
            <p14:sldId id="8215"/>
            <p14:sldId id="8216"/>
            <p14:sldId id="8197"/>
            <p14:sldId id="8217"/>
            <p14:sldId id="8218"/>
            <p14:sldId id="8227"/>
            <p14:sldId id="8228"/>
            <p14:sldId id="8229"/>
            <p14:sldId id="8232"/>
            <p14:sldId id="8221"/>
            <p14:sldId id="8209"/>
            <p14:sldId id="8222"/>
            <p14:sldId id="8223"/>
            <p14:sldId id="8204"/>
            <p14:sldId id="7082"/>
            <p14:sldId id="8233"/>
            <p14:sldId id="8196"/>
            <p14:sldId id="8192"/>
            <p14:sldId id="8193"/>
            <p14:sldId id="8194"/>
            <p14:sldId id="8195"/>
            <p14:sldId id="8220"/>
            <p14:sldId id="8198"/>
          </p14:sldIdLst>
        </p14:section>
      </p14:sectionLst>
    </p:ex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Margaret" initials="M" lastIdx="1" clrIdx="0">
    <p:extLst>
      <p:ext uri="{19B8F6BF-5375-455C-9EA6-DF929625EA0E}">
        <p15:presenceInfo xmlns:p15="http://schemas.microsoft.com/office/powerpoint/2012/main" userId="Margaret"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220A0"/>
    <a:srgbClr val="CCFF66"/>
    <a:srgbClr val="FDFCD0"/>
    <a:srgbClr val="F7F8D4"/>
    <a:srgbClr val="33CAFF"/>
    <a:srgbClr val="EF39E6"/>
    <a:srgbClr val="15C2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6536" autoAdjust="0"/>
    <p:restoredTop sz="95083" autoAdjust="0"/>
  </p:normalViewPr>
  <p:slideViewPr>
    <p:cSldViewPr>
      <p:cViewPr varScale="1">
        <p:scale>
          <a:sx n="85" d="100"/>
          <a:sy n="85" d="100"/>
        </p:scale>
        <p:origin x="1342" y="29"/>
      </p:cViewPr>
      <p:guideLst>
        <p:guide orient="horz" pos="2160"/>
        <p:guide pos="2880"/>
      </p:guideLst>
    </p:cSldViewPr>
  </p:slideViewPr>
  <p:outlineViewPr>
    <p:cViewPr>
      <p:scale>
        <a:sx n="33" d="100"/>
        <a:sy n="33" d="100"/>
      </p:scale>
      <p:origin x="0" y="-5184"/>
    </p:cViewPr>
  </p:outlineViewPr>
  <p:notesTextViewPr>
    <p:cViewPr>
      <p:scale>
        <a:sx n="3" d="2"/>
        <a:sy n="3" d="2"/>
      </p:scale>
      <p:origin x="0" y="0"/>
    </p:cViewPr>
  </p:notesTextViewPr>
  <p:sorterViewPr>
    <p:cViewPr varScale="1">
      <p:scale>
        <a:sx n="100" d="100"/>
        <a:sy n="100" d="100"/>
      </p:scale>
      <p:origin x="0" y="-12230"/>
    </p:cViewPr>
  </p:sorterViewPr>
  <p:notesViewPr>
    <p:cSldViewPr>
      <p:cViewPr varScale="1">
        <p:scale>
          <a:sx n="71" d="100"/>
          <a:sy n="71" d="100"/>
        </p:scale>
        <p:origin x="2945" y="48"/>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viewProps" Target="view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slide" Target="slides/slide39.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commentAuthors" Target="commentAuthor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tableStyles" Target="tableStyle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handoutMaster" Target="handoutMasters/handoutMaster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notesMaster" Target="notesMasters/notesMaster1.xml"/><Relationship Id="rId48" Type="http://schemas.openxmlformats.org/officeDocument/2006/relationships/theme" Target="theme/theme1.xml"/><Relationship Id="rId8" Type="http://schemas.openxmlformats.org/officeDocument/2006/relationships/slide" Target="slides/slide6.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FD3151E-50B6-41B0-B547-964737E4D0D0}" type="doc">
      <dgm:prSet loTypeId="urn:microsoft.com/office/officeart/2005/8/layout/hierarchy4" loCatId="hierarchy" qsTypeId="urn:microsoft.com/office/officeart/2005/8/quickstyle/simple1" qsCatId="simple" csTypeId="urn:microsoft.com/office/officeart/2005/8/colors/accent1_2" csCatId="accent1" phldr="1"/>
      <dgm:spPr/>
      <dgm:t>
        <a:bodyPr/>
        <a:lstStyle/>
        <a:p>
          <a:endParaRPr lang="en-US"/>
        </a:p>
      </dgm:t>
    </dgm:pt>
    <dgm:pt modelId="{0A5162DB-4A15-4CB9-AC59-50AA470231BA}">
      <dgm:prSet phldrT="[Text]"/>
      <dgm:spPr/>
      <dgm:t>
        <a:bodyPr/>
        <a:lstStyle/>
        <a:p>
          <a:r>
            <a:rPr lang="en-US" dirty="0"/>
            <a:t>Something Breaks</a:t>
          </a:r>
        </a:p>
      </dgm:t>
    </dgm:pt>
    <dgm:pt modelId="{45E48171-2A2E-4200-9068-DCF46252688E}" type="parTrans" cxnId="{8C8A20BD-7B8C-4908-BB35-6F6239937768}">
      <dgm:prSet/>
      <dgm:spPr/>
      <dgm:t>
        <a:bodyPr/>
        <a:lstStyle/>
        <a:p>
          <a:endParaRPr lang="en-US"/>
        </a:p>
      </dgm:t>
    </dgm:pt>
    <dgm:pt modelId="{154CB7C1-0F58-4DE6-945A-EBE7C03A59AE}" type="sibTrans" cxnId="{8C8A20BD-7B8C-4908-BB35-6F6239937768}">
      <dgm:prSet/>
      <dgm:spPr/>
      <dgm:t>
        <a:bodyPr/>
        <a:lstStyle/>
        <a:p>
          <a:endParaRPr lang="en-US"/>
        </a:p>
      </dgm:t>
    </dgm:pt>
    <dgm:pt modelId="{FCF0BC6A-EDEE-491C-A984-DBC5A7495BA8}">
      <dgm:prSet phldrT="[Text]"/>
      <dgm:spPr/>
      <dgm:t>
        <a:bodyPr/>
        <a:lstStyle/>
        <a:p>
          <a:r>
            <a:rPr lang="en-US" dirty="0"/>
            <a:t>Contact Vendor</a:t>
          </a:r>
        </a:p>
      </dgm:t>
    </dgm:pt>
    <dgm:pt modelId="{8D868AD4-9151-440B-AB21-6D32E036D660}" type="parTrans" cxnId="{84C9F641-F835-4FAE-8906-11B06D73CD5C}">
      <dgm:prSet/>
      <dgm:spPr/>
      <dgm:t>
        <a:bodyPr/>
        <a:lstStyle/>
        <a:p>
          <a:endParaRPr lang="en-US"/>
        </a:p>
      </dgm:t>
    </dgm:pt>
    <dgm:pt modelId="{61F46F42-1183-4B0A-82B9-4F83E2911E89}" type="sibTrans" cxnId="{84C9F641-F835-4FAE-8906-11B06D73CD5C}">
      <dgm:prSet/>
      <dgm:spPr/>
      <dgm:t>
        <a:bodyPr/>
        <a:lstStyle/>
        <a:p>
          <a:endParaRPr lang="en-US"/>
        </a:p>
      </dgm:t>
    </dgm:pt>
    <dgm:pt modelId="{439986E0-A7B6-4A8F-9B8C-EF37C302E009}">
      <dgm:prSet phldrT="[Text]"/>
      <dgm:spPr/>
      <dgm:t>
        <a:bodyPr/>
        <a:lstStyle/>
        <a:p>
          <a:r>
            <a:rPr lang="en-US" dirty="0"/>
            <a:t>Staff Fixes</a:t>
          </a:r>
        </a:p>
      </dgm:t>
    </dgm:pt>
    <dgm:pt modelId="{A47FF075-FD48-4C8D-A099-88B8F42F4F3F}" type="parTrans" cxnId="{0989D159-1210-4666-82CD-33B2A3DDC135}">
      <dgm:prSet/>
      <dgm:spPr/>
      <dgm:t>
        <a:bodyPr/>
        <a:lstStyle/>
        <a:p>
          <a:endParaRPr lang="en-US"/>
        </a:p>
      </dgm:t>
    </dgm:pt>
    <dgm:pt modelId="{906762A5-7FCC-4FC9-8732-032D005C2789}" type="sibTrans" cxnId="{0989D159-1210-4666-82CD-33B2A3DDC135}">
      <dgm:prSet/>
      <dgm:spPr/>
      <dgm:t>
        <a:bodyPr/>
        <a:lstStyle/>
        <a:p>
          <a:endParaRPr lang="en-US"/>
        </a:p>
      </dgm:t>
    </dgm:pt>
    <dgm:pt modelId="{8E6B8FFF-17D7-4AA9-A8A8-38A0A3F36CBF}" type="pres">
      <dgm:prSet presAssocID="{1FD3151E-50B6-41B0-B547-964737E4D0D0}" presName="Name0" presStyleCnt="0">
        <dgm:presLayoutVars>
          <dgm:chPref val="1"/>
          <dgm:dir/>
          <dgm:animOne val="branch"/>
          <dgm:animLvl val="lvl"/>
          <dgm:resizeHandles/>
        </dgm:presLayoutVars>
      </dgm:prSet>
      <dgm:spPr/>
      <dgm:t>
        <a:bodyPr/>
        <a:lstStyle/>
        <a:p>
          <a:endParaRPr lang="en-US"/>
        </a:p>
      </dgm:t>
    </dgm:pt>
    <dgm:pt modelId="{CB900347-194A-412A-86FF-AED059A4E5DA}" type="pres">
      <dgm:prSet presAssocID="{0A5162DB-4A15-4CB9-AC59-50AA470231BA}" presName="vertOne" presStyleCnt="0"/>
      <dgm:spPr/>
    </dgm:pt>
    <dgm:pt modelId="{FDC21A51-1CAB-4870-BC31-A47C2ACAEDFA}" type="pres">
      <dgm:prSet presAssocID="{0A5162DB-4A15-4CB9-AC59-50AA470231BA}" presName="txOne" presStyleLbl="node0" presStyleIdx="0" presStyleCnt="1" custLinFactNeighborX="-37" custLinFactNeighborY="-937">
        <dgm:presLayoutVars>
          <dgm:chPref val="3"/>
        </dgm:presLayoutVars>
      </dgm:prSet>
      <dgm:spPr/>
      <dgm:t>
        <a:bodyPr/>
        <a:lstStyle/>
        <a:p>
          <a:endParaRPr lang="en-US"/>
        </a:p>
      </dgm:t>
    </dgm:pt>
    <dgm:pt modelId="{BC8B637B-CC60-4E7A-AB8B-399E7118A8F5}" type="pres">
      <dgm:prSet presAssocID="{0A5162DB-4A15-4CB9-AC59-50AA470231BA}" presName="parTransOne" presStyleCnt="0"/>
      <dgm:spPr/>
    </dgm:pt>
    <dgm:pt modelId="{7D34B2F9-DFB8-4D5A-A42E-67DC9F4B6578}" type="pres">
      <dgm:prSet presAssocID="{0A5162DB-4A15-4CB9-AC59-50AA470231BA}" presName="horzOne" presStyleCnt="0"/>
      <dgm:spPr/>
    </dgm:pt>
    <dgm:pt modelId="{A1F3F35A-0213-4C9A-B0EE-731E039E119D}" type="pres">
      <dgm:prSet presAssocID="{FCF0BC6A-EDEE-491C-A984-DBC5A7495BA8}" presName="vertTwo" presStyleCnt="0"/>
      <dgm:spPr/>
    </dgm:pt>
    <dgm:pt modelId="{885CFB4A-5C36-4F90-B895-9EBC49B00982}" type="pres">
      <dgm:prSet presAssocID="{FCF0BC6A-EDEE-491C-A984-DBC5A7495BA8}" presName="txTwo" presStyleLbl="node2" presStyleIdx="0" presStyleCnt="2">
        <dgm:presLayoutVars>
          <dgm:chPref val="3"/>
        </dgm:presLayoutVars>
      </dgm:prSet>
      <dgm:spPr/>
      <dgm:t>
        <a:bodyPr/>
        <a:lstStyle/>
        <a:p>
          <a:endParaRPr lang="en-US"/>
        </a:p>
      </dgm:t>
    </dgm:pt>
    <dgm:pt modelId="{207625F2-C518-44D8-A50B-4383CF9ED82A}" type="pres">
      <dgm:prSet presAssocID="{FCF0BC6A-EDEE-491C-A984-DBC5A7495BA8}" presName="horzTwo" presStyleCnt="0"/>
      <dgm:spPr/>
    </dgm:pt>
    <dgm:pt modelId="{C5BB7000-C731-4A7B-BC51-D297CAF386FF}" type="pres">
      <dgm:prSet presAssocID="{61F46F42-1183-4B0A-82B9-4F83E2911E89}" presName="sibSpaceTwo" presStyleCnt="0"/>
      <dgm:spPr/>
    </dgm:pt>
    <dgm:pt modelId="{2A772C28-0806-4046-A7F0-77018C559DAA}" type="pres">
      <dgm:prSet presAssocID="{439986E0-A7B6-4A8F-9B8C-EF37C302E009}" presName="vertTwo" presStyleCnt="0"/>
      <dgm:spPr/>
    </dgm:pt>
    <dgm:pt modelId="{6EA5A7F3-FAE8-4659-9D97-58DC010C52F1}" type="pres">
      <dgm:prSet presAssocID="{439986E0-A7B6-4A8F-9B8C-EF37C302E009}" presName="txTwo" presStyleLbl="node2" presStyleIdx="1" presStyleCnt="2">
        <dgm:presLayoutVars>
          <dgm:chPref val="3"/>
        </dgm:presLayoutVars>
      </dgm:prSet>
      <dgm:spPr/>
      <dgm:t>
        <a:bodyPr/>
        <a:lstStyle/>
        <a:p>
          <a:endParaRPr lang="en-US"/>
        </a:p>
      </dgm:t>
    </dgm:pt>
    <dgm:pt modelId="{76A08E46-C02F-4AB2-8336-543D1CFB5763}" type="pres">
      <dgm:prSet presAssocID="{439986E0-A7B6-4A8F-9B8C-EF37C302E009}" presName="horzTwo" presStyleCnt="0"/>
      <dgm:spPr/>
    </dgm:pt>
  </dgm:ptLst>
  <dgm:cxnLst>
    <dgm:cxn modelId="{E7469CF1-6C92-42C0-B731-6090D5D457E2}" type="presOf" srcId="{0A5162DB-4A15-4CB9-AC59-50AA470231BA}" destId="{FDC21A51-1CAB-4870-BC31-A47C2ACAEDFA}" srcOrd="0" destOrd="0" presId="urn:microsoft.com/office/officeart/2005/8/layout/hierarchy4"/>
    <dgm:cxn modelId="{84C9F641-F835-4FAE-8906-11B06D73CD5C}" srcId="{0A5162DB-4A15-4CB9-AC59-50AA470231BA}" destId="{FCF0BC6A-EDEE-491C-A984-DBC5A7495BA8}" srcOrd="0" destOrd="0" parTransId="{8D868AD4-9151-440B-AB21-6D32E036D660}" sibTransId="{61F46F42-1183-4B0A-82B9-4F83E2911E89}"/>
    <dgm:cxn modelId="{0989D159-1210-4666-82CD-33B2A3DDC135}" srcId="{0A5162DB-4A15-4CB9-AC59-50AA470231BA}" destId="{439986E0-A7B6-4A8F-9B8C-EF37C302E009}" srcOrd="1" destOrd="0" parTransId="{A47FF075-FD48-4C8D-A099-88B8F42F4F3F}" sibTransId="{906762A5-7FCC-4FC9-8732-032D005C2789}"/>
    <dgm:cxn modelId="{675CE4F3-05AF-4B07-B4C8-DD2867411A5C}" type="presOf" srcId="{1FD3151E-50B6-41B0-B547-964737E4D0D0}" destId="{8E6B8FFF-17D7-4AA9-A8A8-38A0A3F36CBF}" srcOrd="0" destOrd="0" presId="urn:microsoft.com/office/officeart/2005/8/layout/hierarchy4"/>
    <dgm:cxn modelId="{B325B1BF-A03F-4173-A6BA-827A7946E972}" type="presOf" srcId="{FCF0BC6A-EDEE-491C-A984-DBC5A7495BA8}" destId="{885CFB4A-5C36-4F90-B895-9EBC49B00982}" srcOrd="0" destOrd="0" presId="urn:microsoft.com/office/officeart/2005/8/layout/hierarchy4"/>
    <dgm:cxn modelId="{8C8A20BD-7B8C-4908-BB35-6F6239937768}" srcId="{1FD3151E-50B6-41B0-B547-964737E4D0D0}" destId="{0A5162DB-4A15-4CB9-AC59-50AA470231BA}" srcOrd="0" destOrd="0" parTransId="{45E48171-2A2E-4200-9068-DCF46252688E}" sibTransId="{154CB7C1-0F58-4DE6-945A-EBE7C03A59AE}"/>
    <dgm:cxn modelId="{2DEAB5EF-C1B0-4A89-B8F3-95C201D2D04C}" type="presOf" srcId="{439986E0-A7B6-4A8F-9B8C-EF37C302E009}" destId="{6EA5A7F3-FAE8-4659-9D97-58DC010C52F1}" srcOrd="0" destOrd="0" presId="urn:microsoft.com/office/officeart/2005/8/layout/hierarchy4"/>
    <dgm:cxn modelId="{B70D76CB-4717-428B-B634-BCFBA6AAECBA}" type="presParOf" srcId="{8E6B8FFF-17D7-4AA9-A8A8-38A0A3F36CBF}" destId="{CB900347-194A-412A-86FF-AED059A4E5DA}" srcOrd="0" destOrd="0" presId="urn:microsoft.com/office/officeart/2005/8/layout/hierarchy4"/>
    <dgm:cxn modelId="{60A0407E-4AB8-41EC-8B8A-E3A96C47988C}" type="presParOf" srcId="{CB900347-194A-412A-86FF-AED059A4E5DA}" destId="{FDC21A51-1CAB-4870-BC31-A47C2ACAEDFA}" srcOrd="0" destOrd="0" presId="urn:microsoft.com/office/officeart/2005/8/layout/hierarchy4"/>
    <dgm:cxn modelId="{5E4EEB0E-2499-43B7-A916-83F3A44F95A0}" type="presParOf" srcId="{CB900347-194A-412A-86FF-AED059A4E5DA}" destId="{BC8B637B-CC60-4E7A-AB8B-399E7118A8F5}" srcOrd="1" destOrd="0" presId="urn:microsoft.com/office/officeart/2005/8/layout/hierarchy4"/>
    <dgm:cxn modelId="{5046F663-F78D-4495-A98F-72F5ABCB8B60}" type="presParOf" srcId="{CB900347-194A-412A-86FF-AED059A4E5DA}" destId="{7D34B2F9-DFB8-4D5A-A42E-67DC9F4B6578}" srcOrd="2" destOrd="0" presId="urn:microsoft.com/office/officeart/2005/8/layout/hierarchy4"/>
    <dgm:cxn modelId="{769DF3E4-83CB-474F-9763-E5012D7DF125}" type="presParOf" srcId="{7D34B2F9-DFB8-4D5A-A42E-67DC9F4B6578}" destId="{A1F3F35A-0213-4C9A-B0EE-731E039E119D}" srcOrd="0" destOrd="0" presId="urn:microsoft.com/office/officeart/2005/8/layout/hierarchy4"/>
    <dgm:cxn modelId="{97F9BB6B-7FDE-4BC8-90BA-0E56775F44D0}" type="presParOf" srcId="{A1F3F35A-0213-4C9A-B0EE-731E039E119D}" destId="{885CFB4A-5C36-4F90-B895-9EBC49B00982}" srcOrd="0" destOrd="0" presId="urn:microsoft.com/office/officeart/2005/8/layout/hierarchy4"/>
    <dgm:cxn modelId="{291BBF75-BE28-49C0-8D3C-C1777F3D1356}" type="presParOf" srcId="{A1F3F35A-0213-4C9A-B0EE-731E039E119D}" destId="{207625F2-C518-44D8-A50B-4383CF9ED82A}" srcOrd="1" destOrd="0" presId="urn:microsoft.com/office/officeart/2005/8/layout/hierarchy4"/>
    <dgm:cxn modelId="{BD14DF85-BC2E-4098-A450-78BDC1E36FFB}" type="presParOf" srcId="{7D34B2F9-DFB8-4D5A-A42E-67DC9F4B6578}" destId="{C5BB7000-C731-4A7B-BC51-D297CAF386FF}" srcOrd="1" destOrd="0" presId="urn:microsoft.com/office/officeart/2005/8/layout/hierarchy4"/>
    <dgm:cxn modelId="{16D7641A-5E10-46EE-A568-FE83D39188BA}" type="presParOf" srcId="{7D34B2F9-DFB8-4D5A-A42E-67DC9F4B6578}" destId="{2A772C28-0806-4046-A7F0-77018C559DAA}" srcOrd="2" destOrd="0" presId="urn:microsoft.com/office/officeart/2005/8/layout/hierarchy4"/>
    <dgm:cxn modelId="{306EC882-D7DE-47A1-9BC0-11B97072310C}" type="presParOf" srcId="{2A772C28-0806-4046-A7F0-77018C559DAA}" destId="{6EA5A7F3-FAE8-4659-9D97-58DC010C52F1}" srcOrd="0" destOrd="0" presId="urn:microsoft.com/office/officeart/2005/8/layout/hierarchy4"/>
    <dgm:cxn modelId="{40D24CD9-CECA-4EC5-AE42-76C360A219BE}" type="presParOf" srcId="{2A772C28-0806-4046-A7F0-77018C559DAA}" destId="{76A08E46-C02F-4AB2-8336-543D1CFB5763}" srcOrd="1" destOrd="0" presId="urn:microsoft.com/office/officeart/2005/8/layout/hierarchy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DC21A51-1CAB-4870-BC31-A47C2ACAEDFA}">
      <dsp:nvSpPr>
        <dsp:cNvPr id="0" name=""/>
        <dsp:cNvSpPr/>
      </dsp:nvSpPr>
      <dsp:spPr>
        <a:xfrm>
          <a:off x="0" y="0"/>
          <a:ext cx="4720912" cy="1636985"/>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5260" tIns="175260" rIns="175260" bIns="175260" numCol="1" spcCol="1270" anchor="ctr" anchorCtr="0">
          <a:noAutofit/>
        </a:bodyPr>
        <a:lstStyle/>
        <a:p>
          <a:pPr lvl="0" algn="ctr" defTabSz="2044700">
            <a:lnSpc>
              <a:spcPct val="90000"/>
            </a:lnSpc>
            <a:spcBef>
              <a:spcPct val="0"/>
            </a:spcBef>
            <a:spcAft>
              <a:spcPct val="35000"/>
            </a:spcAft>
          </a:pPr>
          <a:r>
            <a:rPr lang="en-US" sz="4600" kern="1200" dirty="0"/>
            <a:t>Something Breaks</a:t>
          </a:r>
        </a:p>
      </dsp:txBody>
      <dsp:txXfrm>
        <a:off x="47946" y="47946"/>
        <a:ext cx="4625020" cy="1541093"/>
      </dsp:txXfrm>
    </dsp:sp>
    <dsp:sp modelId="{885CFB4A-5C36-4F90-B895-9EBC49B00982}">
      <dsp:nvSpPr>
        <dsp:cNvPr id="0" name=""/>
        <dsp:cNvSpPr/>
      </dsp:nvSpPr>
      <dsp:spPr>
        <a:xfrm>
          <a:off x="1743" y="1765422"/>
          <a:ext cx="2265312" cy="1636985"/>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3830" tIns="163830" rIns="163830" bIns="163830" numCol="1" spcCol="1270" anchor="ctr" anchorCtr="0">
          <a:noAutofit/>
        </a:bodyPr>
        <a:lstStyle/>
        <a:p>
          <a:pPr lvl="0" algn="ctr" defTabSz="1911350">
            <a:lnSpc>
              <a:spcPct val="90000"/>
            </a:lnSpc>
            <a:spcBef>
              <a:spcPct val="0"/>
            </a:spcBef>
            <a:spcAft>
              <a:spcPct val="35000"/>
            </a:spcAft>
          </a:pPr>
          <a:r>
            <a:rPr lang="en-US" sz="4300" kern="1200" dirty="0"/>
            <a:t>Contact Vendor</a:t>
          </a:r>
        </a:p>
      </dsp:txBody>
      <dsp:txXfrm>
        <a:off x="49689" y="1813368"/>
        <a:ext cx="2169420" cy="1541093"/>
      </dsp:txXfrm>
    </dsp:sp>
    <dsp:sp modelId="{6EA5A7F3-FAE8-4659-9D97-58DC010C52F1}">
      <dsp:nvSpPr>
        <dsp:cNvPr id="0" name=""/>
        <dsp:cNvSpPr/>
      </dsp:nvSpPr>
      <dsp:spPr>
        <a:xfrm>
          <a:off x="2457343" y="1765422"/>
          <a:ext cx="2265312" cy="1636985"/>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3830" tIns="163830" rIns="163830" bIns="163830" numCol="1" spcCol="1270" anchor="ctr" anchorCtr="0">
          <a:noAutofit/>
        </a:bodyPr>
        <a:lstStyle/>
        <a:p>
          <a:pPr lvl="0" algn="ctr" defTabSz="1911350">
            <a:lnSpc>
              <a:spcPct val="90000"/>
            </a:lnSpc>
            <a:spcBef>
              <a:spcPct val="0"/>
            </a:spcBef>
            <a:spcAft>
              <a:spcPct val="35000"/>
            </a:spcAft>
          </a:pPr>
          <a:r>
            <a:rPr lang="en-US" sz="4300" kern="1200" dirty="0"/>
            <a:t>Staff Fixes</a:t>
          </a:r>
        </a:p>
      </dsp:txBody>
      <dsp:txXfrm>
        <a:off x="2505289" y="1813368"/>
        <a:ext cx="2169420" cy="1541093"/>
      </dsp:txXfrm>
    </dsp:sp>
  </dsp:spTree>
</dsp:drawing>
</file>

<file path=ppt/diagrams/layout1.xml><?xml version="1.0" encoding="utf-8"?>
<dgm:layoutDef xmlns:dgm="http://schemas.openxmlformats.org/drawingml/2006/diagram" xmlns:a="http://schemas.openxmlformats.org/drawingml/2006/main" uniqueId="urn:microsoft.com/office/officeart/2005/8/layout/hierarchy4">
  <dgm:title val=""/>
  <dgm:desc val=""/>
  <dgm:catLst>
    <dgm:cat type="hierarchy" pri="4000"/>
    <dgm:cat type="list" pri="24000"/>
    <dgm:cat type="relationship" pri="10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Name0">
    <dgm:varLst>
      <dgm:chPref val="1"/>
      <dgm:dir/>
      <dgm:animOne val="branch"/>
      <dgm:animLvl val="lvl"/>
      <dgm:resizeHandles/>
    </dgm:varLst>
    <dgm:choose name="Name1">
      <dgm:if name="Name2" func="var" arg="dir" op="equ" val="norm">
        <dgm:alg type="lin">
          <dgm:param type="linDir" val="fromL"/>
          <dgm:param type="nodeVertAlign" val="t"/>
        </dgm:alg>
      </dgm:if>
      <dgm:else name="Name3">
        <dgm:alg type="lin">
          <dgm:param type="linDir" val="fromR"/>
          <dgm:param type="nodeVertAlign" val="t"/>
        </dgm:alg>
      </dgm:else>
    </dgm:choose>
    <dgm:shape xmlns:r="http://schemas.openxmlformats.org/officeDocument/2006/relationships" r:blip="">
      <dgm:adjLst/>
    </dgm:shape>
    <dgm:presOf/>
    <dgm:constrLst>
      <dgm:constr type="w" for="ch" forName="vertOne" refType="w"/>
      <dgm:constr type="w" for="des" forName="horzOne" refType="w"/>
      <dgm:constr type="w" for="des" forName="txOne" refType="w"/>
      <dgm:constr type="w" for="des" forName="vertTwo" refType="w"/>
      <dgm:constr type="w" for="des" forName="horzTwo" refType="w"/>
      <dgm:constr type="w" for="des" forName="txTwo" refType="w"/>
      <dgm:constr type="w" for="des" forName="vertThree" refType="w"/>
      <dgm:constr type="w" for="des" forName="horzThree" refType="w"/>
      <dgm:constr type="w" for="des" forName="txThree" refType="w"/>
      <dgm:constr type="w" for="des" forName="vertFour" refType="w"/>
      <dgm:constr type="w" for="des" forName="horzFour" refType="w"/>
      <dgm:constr type="w" for="des" forName="txFour" refType="w"/>
      <dgm:constr type="h" for="des" ptType="node" op="equ"/>
      <dgm:constr type="h" for="des" forName="txOne" refType="h"/>
      <dgm:constr type="userH" for="des" ptType="node" refType="h" refFor="des" refForName="txOne"/>
      <dgm:constr type="primFontSz" for="des" forName="txOne" val="65"/>
      <dgm:constr type="primFontSz" for="des" forName="txTwo" val="65"/>
      <dgm:constr type="primFontSz" for="des" forName="txTwo" refType="primFontSz" refFor="des" refForName="txOne" op="lte"/>
      <dgm:constr type="primFontSz" for="des" forName="txThree" val="65"/>
      <dgm:constr type="primFontSz" for="des" forName="txThree" refType="primFontSz" refFor="des" refForName="txOne" op="lte"/>
      <dgm:constr type="primFontSz" for="des" forName="txThree" refType="primFontSz" refFor="des" refForName="txTwo" op="lte"/>
      <dgm:constr type="primFontSz" for="des" forName="txFour" val="65"/>
      <dgm:constr type="primFontSz" for="des" forName="txFour" refType="primFontSz" refFor="des" refForName="txOne" op="lte"/>
      <dgm:constr type="primFontSz" for="des" forName="txFour" refType="primFontSz" refFor="des" refForName="txTwo" op="lte"/>
      <dgm:constr type="primFontSz" for="des" forName="txFour" refType="primFontSz" refFor="des" refForName="txThree" op="lte"/>
      <dgm:constr type="w" for="des" forName="sibSpaceOne" refType="w" fact="0.168"/>
      <dgm:constr type="w" for="des" forName="sibSpaceTwo" refType="w" refFor="des" refForName="sibSpaceOne" op="equ" fact="0.5"/>
      <dgm:constr type="w" for="des" forName="sibSpaceThree" refType="w" refFor="des" refForName="sibSpaceTwo" op="equ" fact="0.5"/>
      <dgm:constr type="w" for="des" forName="sibSpaceFour" refType="w" refFor="des" refForName="sibSpaceThree" op="equ" fact="0.5"/>
      <dgm:constr type="h" for="des" forName="parTransOne" refType="w" fact="0.056"/>
      <dgm:constr type="h" for="des" forName="parTransTwo" refType="h" refFor="des" refForName="parTransOne" op="equ"/>
      <dgm:constr type="h" for="des" forName="parTransThree" refType="h" refFor="des" refForName="parTransTwo" op="equ"/>
      <dgm:constr type="h" for="des" forName="parTransFour" refType="h" refFor="des" refForName="parTransThree" op="equ"/>
    </dgm:constrLst>
    <dgm:ruleLst/>
    <dgm:forEach name="Name4" axis="ch" ptType="node">
      <dgm:layoutNode name="vertOne">
        <dgm:alg type="lin">
          <dgm:param type="linDir" val="fromT"/>
        </dgm:alg>
        <dgm:shape xmlns:r="http://schemas.openxmlformats.org/officeDocument/2006/relationships" r:blip="">
          <dgm:adjLst/>
        </dgm:shape>
        <dgm:presOf/>
        <dgm:constrLst>
          <dgm:constr type="w" for="ch" forName="txOne" refType="w" refFor="ch" refForName="horzOne" op="gte"/>
        </dgm:constrLst>
        <dgm:ruleLst/>
        <dgm:layoutNode name="txOn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5">
          <dgm:if name="Name6" axis="des" ptType="node" func="cnt" op="gt" val="0">
            <dgm:layoutNode name="parTransOne">
              <dgm:alg type="sp"/>
              <dgm:shape xmlns:r="http://schemas.openxmlformats.org/officeDocument/2006/relationships" r:blip="">
                <dgm:adjLst/>
              </dgm:shape>
              <dgm:presOf/>
              <dgm:constrLst/>
              <dgm:ruleLst/>
            </dgm:layoutNode>
          </dgm:if>
          <dgm:else name="Name7"/>
        </dgm:choose>
        <dgm:layoutNode name="horzOne">
          <dgm:choose name="Name8">
            <dgm:if name="Name9" func="var" arg="dir" op="equ" val="norm">
              <dgm:alg type="lin">
                <dgm:param type="linDir" val="fromL"/>
                <dgm:param type="nodeVertAlign" val="t"/>
              </dgm:alg>
            </dgm:if>
            <dgm:else name="Name1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1" axis="ch" ptType="node">
            <dgm:layoutNode name="vertTwo">
              <dgm:alg type="lin">
                <dgm:param type="linDir" val="fromT"/>
              </dgm:alg>
              <dgm:shape xmlns:r="http://schemas.openxmlformats.org/officeDocument/2006/relationships" r:blip="">
                <dgm:adjLst/>
              </dgm:shape>
              <dgm:presOf/>
              <dgm:constrLst>
                <dgm:constr type="w" for="ch" forName="txTwo" refType="w" refFor="ch" refForName="horzTwo" op="gte"/>
              </dgm:constrLst>
              <dgm:ruleLst/>
              <dgm:layoutNode name="txTwo">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2">
                <dgm:if name="Name13" axis="des" ptType="node" func="cnt" op="gt" val="0">
                  <dgm:layoutNode name="parTransTwo">
                    <dgm:alg type="sp"/>
                    <dgm:shape xmlns:r="http://schemas.openxmlformats.org/officeDocument/2006/relationships" r:blip="">
                      <dgm:adjLst/>
                    </dgm:shape>
                    <dgm:presOf/>
                    <dgm:constrLst/>
                    <dgm:ruleLst/>
                  </dgm:layoutNode>
                </dgm:if>
                <dgm:else name="Name14"/>
              </dgm:choose>
              <dgm:layoutNode name="horzTwo">
                <dgm:choose name="Name15">
                  <dgm:if name="Name16" func="var" arg="dir" op="equ" val="norm">
                    <dgm:alg type="lin">
                      <dgm:param type="linDir" val="fromL"/>
                      <dgm:param type="nodeVertAlign" val="t"/>
                    </dgm:alg>
                  </dgm:if>
                  <dgm:else name="Name17">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8" axis="ch" ptType="node">
                  <dgm:layoutNode name="vertThree">
                    <dgm:alg type="lin">
                      <dgm:param type="linDir" val="fromT"/>
                    </dgm:alg>
                    <dgm:shape xmlns:r="http://schemas.openxmlformats.org/officeDocument/2006/relationships" r:blip="">
                      <dgm:adjLst/>
                    </dgm:shape>
                    <dgm:presOf/>
                    <dgm:constrLst>
                      <dgm:constr type="w" for="ch" forName="txThree" refType="w" refFor="ch" refForName="horzThree" op="gte"/>
                    </dgm:constrLst>
                    <dgm:ruleLst/>
                    <dgm:layoutNode name="txThree">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9">
                      <dgm:if name="Name20" axis="des" ptType="node" func="cnt" op="gt" val="0">
                        <dgm:layoutNode name="parTransThree">
                          <dgm:alg type="sp"/>
                          <dgm:shape xmlns:r="http://schemas.openxmlformats.org/officeDocument/2006/relationships" r:blip="">
                            <dgm:adjLst/>
                          </dgm:shape>
                          <dgm:presOf/>
                          <dgm:constrLst/>
                          <dgm:ruleLst/>
                        </dgm:layoutNode>
                      </dgm:if>
                      <dgm:else name="Name21"/>
                    </dgm:choose>
                    <dgm:layoutNode name="horzThree">
                      <dgm:choose name="Name22">
                        <dgm:if name="Name23" func="var" arg="dir" op="equ" val="norm">
                          <dgm:alg type="lin">
                            <dgm:param type="linDir" val="fromL"/>
                            <dgm:param type="nodeVertAlign" val="t"/>
                          </dgm:alg>
                        </dgm:if>
                        <dgm:else name="Name24">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repeat" axis="ch" ptType="node">
                        <dgm:layoutNode name="vertFour">
                          <dgm:varLst>
                            <dgm:chPref val="3"/>
                          </dgm:varLst>
                          <dgm:alg type="lin">
                            <dgm:param type="linDir" val="fromT"/>
                          </dgm:alg>
                          <dgm:shape xmlns:r="http://schemas.openxmlformats.org/officeDocument/2006/relationships" r:blip="">
                            <dgm:adjLst/>
                          </dgm:shape>
                          <dgm:presOf/>
                          <dgm:constrLst>
                            <dgm:constr type="w" for="ch" forName="txFour" refType="w" refFor="ch" refForName="horzFour" op="gte"/>
                          </dgm:constrLst>
                          <dgm:ruleLst/>
                          <dgm:layoutNode name="txFour">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25">
                            <dgm:if name="Name26" axis="des" ptType="node" func="cnt" op="gt" val="0">
                              <dgm:layoutNode name="parTransFour">
                                <dgm:alg type="sp"/>
                                <dgm:shape xmlns:r="http://schemas.openxmlformats.org/officeDocument/2006/relationships" r:blip="">
                                  <dgm:adjLst/>
                                </dgm:shape>
                                <dgm:presOf/>
                                <dgm:constrLst/>
                                <dgm:ruleLst/>
                              </dgm:layoutNode>
                            </dgm:if>
                            <dgm:else name="Name27"/>
                          </dgm:choose>
                          <dgm:layoutNode name="horzFour">
                            <dgm:choose name="Name28">
                              <dgm:if name="Name29" func="var" arg="dir" op="equ" val="norm">
                                <dgm:alg type="lin">
                                  <dgm:param type="linDir" val="fromL"/>
                                  <dgm:param type="nodeVertAlign" val="t"/>
                                </dgm:alg>
                              </dgm:if>
                              <dgm:else name="Name3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31" ref="repeat"/>
                          </dgm:layoutNode>
                        </dgm:layoutNode>
                        <dgm:choose name="Name32">
                          <dgm:if name="Name33" axis="self" ptType="node" func="revPos" op="gte" val="2">
                            <dgm:forEach name="Name34" axis="followSib" ptType="sibTrans" cnt="1">
                              <dgm:layoutNode name="sibSpaceFour">
                                <dgm:alg type="sp"/>
                                <dgm:shape xmlns:r="http://schemas.openxmlformats.org/officeDocument/2006/relationships" r:blip="">
                                  <dgm:adjLst/>
                                </dgm:shape>
                                <dgm:presOf/>
                                <dgm:constrLst/>
                                <dgm:ruleLst/>
                              </dgm:layoutNode>
                            </dgm:forEach>
                          </dgm:if>
                          <dgm:else name="Name35"/>
                        </dgm:choose>
                      </dgm:forEach>
                    </dgm:layoutNode>
                  </dgm:layoutNode>
                  <dgm:choose name="Name36">
                    <dgm:if name="Name37" axis="self" ptType="node" func="revPos" op="gte" val="2">
                      <dgm:forEach name="Name38" axis="followSib" ptType="sibTrans" cnt="1">
                        <dgm:layoutNode name="sibSpaceThree">
                          <dgm:alg type="sp"/>
                          <dgm:shape xmlns:r="http://schemas.openxmlformats.org/officeDocument/2006/relationships" r:blip="">
                            <dgm:adjLst/>
                          </dgm:shape>
                          <dgm:presOf/>
                          <dgm:constrLst/>
                          <dgm:ruleLst/>
                        </dgm:layoutNode>
                      </dgm:forEach>
                    </dgm:if>
                    <dgm:else name="Name39"/>
                  </dgm:choose>
                </dgm:forEach>
              </dgm:layoutNode>
            </dgm:layoutNode>
            <dgm:choose name="Name40">
              <dgm:if name="Name41" axis="self" ptType="node" func="revPos" op="gte" val="2">
                <dgm:forEach name="Name42" axis="followSib" ptType="sibTrans" cnt="1">
                  <dgm:layoutNode name="sibSpaceTwo">
                    <dgm:alg type="sp"/>
                    <dgm:shape xmlns:r="http://schemas.openxmlformats.org/officeDocument/2006/relationships" r:blip="">
                      <dgm:adjLst/>
                    </dgm:shape>
                    <dgm:presOf/>
                    <dgm:constrLst/>
                    <dgm:ruleLst/>
                  </dgm:layoutNode>
                </dgm:forEach>
              </dgm:if>
              <dgm:else name="Name43"/>
            </dgm:choose>
          </dgm:forEach>
        </dgm:layoutNode>
      </dgm:layoutNode>
      <dgm:choose name="Name44">
        <dgm:if name="Name45" axis="self" ptType="node" func="revPos" op="gte" val="2">
          <dgm:forEach name="Name46" axis="followSib" ptType="sibTrans" cnt="1">
            <dgm:layoutNode name="sibSpaceOne">
              <dgm:alg type="sp"/>
              <dgm:shape xmlns:r="http://schemas.openxmlformats.org/officeDocument/2006/relationships" r:blip="">
                <dgm:adjLst/>
              </dgm:shape>
              <dgm:presOf/>
              <dgm:constrLst/>
              <dgm:ruleLst/>
            </dgm:layoutNode>
          </dgm:forEach>
        </dgm:if>
        <dgm:else name="Name47"/>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3011699" cy="461804"/>
          </a:xfrm>
          <a:prstGeom prst="rect">
            <a:avLst/>
          </a:prstGeom>
        </p:spPr>
        <p:txBody>
          <a:bodyPr vert="horz" lIns="92443" tIns="46222" rIns="92443" bIns="46222" rtlCol="0"/>
          <a:lstStyle>
            <a:lvl1pPr algn="l">
              <a:defRPr sz="1200"/>
            </a:lvl1pPr>
          </a:lstStyle>
          <a:p>
            <a:endParaRPr lang="en-US" dirty="0"/>
          </a:p>
        </p:txBody>
      </p:sp>
      <p:sp>
        <p:nvSpPr>
          <p:cNvPr id="3" name="Date Placeholder 2"/>
          <p:cNvSpPr>
            <a:spLocks noGrp="1"/>
          </p:cNvSpPr>
          <p:nvPr>
            <p:ph type="dt" sz="quarter" idx="1"/>
          </p:nvPr>
        </p:nvSpPr>
        <p:spPr>
          <a:xfrm>
            <a:off x="3936772" y="1"/>
            <a:ext cx="3011699" cy="461804"/>
          </a:xfrm>
          <a:prstGeom prst="rect">
            <a:avLst/>
          </a:prstGeom>
        </p:spPr>
        <p:txBody>
          <a:bodyPr vert="horz" lIns="92443" tIns="46222" rIns="92443" bIns="46222" rtlCol="0"/>
          <a:lstStyle>
            <a:lvl1pPr algn="r">
              <a:defRPr sz="1200"/>
            </a:lvl1pPr>
          </a:lstStyle>
          <a:p>
            <a:fld id="{DB0B667D-2BE0-4A16-8EFA-E30C5D08DF21}" type="datetimeFigureOut">
              <a:rPr lang="en-US" smtClean="0"/>
              <a:t>4/26/2022</a:t>
            </a:fld>
            <a:endParaRPr lang="en-US" dirty="0"/>
          </a:p>
        </p:txBody>
      </p:sp>
      <p:sp>
        <p:nvSpPr>
          <p:cNvPr id="5" name="Slide Number Placeholder 4"/>
          <p:cNvSpPr>
            <a:spLocks noGrp="1"/>
          </p:cNvSpPr>
          <p:nvPr>
            <p:ph type="sldNum" sz="quarter" idx="3"/>
          </p:nvPr>
        </p:nvSpPr>
        <p:spPr>
          <a:xfrm>
            <a:off x="3936772" y="8772669"/>
            <a:ext cx="3011699" cy="461804"/>
          </a:xfrm>
          <a:prstGeom prst="rect">
            <a:avLst/>
          </a:prstGeom>
        </p:spPr>
        <p:txBody>
          <a:bodyPr vert="horz" lIns="92443" tIns="46222" rIns="92443" bIns="46222" rtlCol="0" anchor="b"/>
          <a:lstStyle>
            <a:lvl1pPr algn="r">
              <a:defRPr sz="1200"/>
            </a:lvl1pPr>
          </a:lstStyle>
          <a:p>
            <a:fld id="{8088C099-2B7A-4B35-9E19-074E2F15C2D3}" type="slidenum">
              <a:rPr lang="en-US" smtClean="0"/>
              <a:t>‹#›</a:t>
            </a:fld>
            <a:endParaRPr lang="en-US" dirty="0"/>
          </a:p>
        </p:txBody>
      </p:sp>
      <p:sp>
        <p:nvSpPr>
          <p:cNvPr id="6" name="Footer Placeholder 5">
            <a:extLst>
              <a:ext uri="{FF2B5EF4-FFF2-40B4-BE49-F238E27FC236}">
                <a16:creationId xmlns:a16="http://schemas.microsoft.com/office/drawing/2014/main" id="{7662C81A-E33A-4A6E-95D2-B13D0BB3B47C}"/>
              </a:ext>
            </a:extLst>
          </p:cNvPr>
          <p:cNvSpPr>
            <a:spLocks noGrp="1"/>
          </p:cNvSpPr>
          <p:nvPr>
            <p:ph type="ftr" sz="quarter" idx="2"/>
          </p:nvPr>
        </p:nvSpPr>
        <p:spPr>
          <a:xfrm>
            <a:off x="0" y="8773803"/>
            <a:ext cx="3012114" cy="462272"/>
          </a:xfrm>
          <a:prstGeom prst="rect">
            <a:avLst/>
          </a:prstGeom>
        </p:spPr>
        <p:txBody>
          <a:bodyPr vert="horz" lIns="89748" tIns="44874" rIns="89748" bIns="44874" rtlCol="0" anchor="b"/>
          <a:lstStyle>
            <a:lvl1pPr algn="l">
              <a:defRPr sz="1200"/>
            </a:lvl1pPr>
          </a:lstStyle>
          <a:p>
            <a:endParaRPr lang="en-US" dirty="0"/>
          </a:p>
        </p:txBody>
      </p:sp>
    </p:spTree>
    <p:extLst>
      <p:ext uri="{BB962C8B-B14F-4D97-AF65-F5344CB8AC3E}">
        <p14:creationId xmlns:p14="http://schemas.microsoft.com/office/powerpoint/2010/main" val="201529979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3011699" cy="461804"/>
          </a:xfrm>
          <a:prstGeom prst="rect">
            <a:avLst/>
          </a:prstGeom>
        </p:spPr>
        <p:txBody>
          <a:bodyPr vert="horz" lIns="92443" tIns="46222" rIns="92443" bIns="46222" rtlCol="0"/>
          <a:lstStyle>
            <a:lvl1pPr algn="l">
              <a:defRPr sz="1200"/>
            </a:lvl1pPr>
          </a:lstStyle>
          <a:p>
            <a:endParaRPr lang="en-US" dirty="0"/>
          </a:p>
        </p:txBody>
      </p:sp>
      <p:sp>
        <p:nvSpPr>
          <p:cNvPr id="3" name="Date Placeholder 2"/>
          <p:cNvSpPr>
            <a:spLocks noGrp="1"/>
          </p:cNvSpPr>
          <p:nvPr>
            <p:ph type="dt" idx="1"/>
          </p:nvPr>
        </p:nvSpPr>
        <p:spPr>
          <a:xfrm>
            <a:off x="3936772" y="1"/>
            <a:ext cx="3011699" cy="461804"/>
          </a:xfrm>
          <a:prstGeom prst="rect">
            <a:avLst/>
          </a:prstGeom>
        </p:spPr>
        <p:txBody>
          <a:bodyPr vert="horz" lIns="92443" tIns="46222" rIns="92443" bIns="46222" rtlCol="0"/>
          <a:lstStyle>
            <a:lvl1pPr algn="r">
              <a:defRPr sz="1200"/>
            </a:lvl1pPr>
          </a:lstStyle>
          <a:p>
            <a:fld id="{EDF0A5FA-AB94-44EE-A5D4-75C5C49A077B}" type="datetimeFigureOut">
              <a:rPr lang="en-US" smtClean="0"/>
              <a:t>4/26/2022</a:t>
            </a:fld>
            <a:endParaRPr lang="en-US" dirty="0"/>
          </a:p>
        </p:txBody>
      </p:sp>
      <p:sp>
        <p:nvSpPr>
          <p:cNvPr id="4" name="Slide Image Placeholder 3"/>
          <p:cNvSpPr>
            <a:spLocks noGrp="1" noRot="1" noChangeAspect="1"/>
          </p:cNvSpPr>
          <p:nvPr>
            <p:ph type="sldImg" idx="2"/>
          </p:nvPr>
        </p:nvSpPr>
        <p:spPr>
          <a:xfrm>
            <a:off x="1166813" y="692150"/>
            <a:ext cx="4616450" cy="3463925"/>
          </a:xfrm>
          <a:prstGeom prst="rect">
            <a:avLst/>
          </a:prstGeom>
          <a:noFill/>
          <a:ln w="12700">
            <a:solidFill>
              <a:prstClr val="black"/>
            </a:solidFill>
          </a:ln>
        </p:spPr>
        <p:txBody>
          <a:bodyPr vert="horz" lIns="92443" tIns="46222" rIns="92443" bIns="46222" rtlCol="0" anchor="ctr"/>
          <a:lstStyle/>
          <a:p>
            <a:endParaRPr lang="en-US" dirty="0"/>
          </a:p>
        </p:txBody>
      </p:sp>
      <p:sp>
        <p:nvSpPr>
          <p:cNvPr id="5" name="Notes Placeholder 4"/>
          <p:cNvSpPr>
            <a:spLocks noGrp="1"/>
          </p:cNvSpPr>
          <p:nvPr>
            <p:ph type="body" sz="quarter" idx="3"/>
          </p:nvPr>
        </p:nvSpPr>
        <p:spPr>
          <a:xfrm>
            <a:off x="695008" y="4387137"/>
            <a:ext cx="5560060" cy="4156234"/>
          </a:xfrm>
          <a:prstGeom prst="rect">
            <a:avLst/>
          </a:prstGeom>
        </p:spPr>
        <p:txBody>
          <a:bodyPr vert="horz" lIns="92443" tIns="46222" rIns="92443" bIns="46222"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772669"/>
            <a:ext cx="3011699" cy="461804"/>
          </a:xfrm>
          <a:prstGeom prst="rect">
            <a:avLst/>
          </a:prstGeom>
        </p:spPr>
        <p:txBody>
          <a:bodyPr vert="horz" lIns="92443" tIns="46222" rIns="92443" bIns="46222"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36772" y="8772669"/>
            <a:ext cx="3011699" cy="461804"/>
          </a:xfrm>
          <a:prstGeom prst="rect">
            <a:avLst/>
          </a:prstGeom>
        </p:spPr>
        <p:txBody>
          <a:bodyPr vert="horz" lIns="92443" tIns="46222" rIns="92443" bIns="46222" rtlCol="0" anchor="b"/>
          <a:lstStyle>
            <a:lvl1pPr algn="r">
              <a:defRPr sz="1200"/>
            </a:lvl1pPr>
          </a:lstStyle>
          <a:p>
            <a:fld id="{AF69DEFA-A6E1-4627-8453-89CF76F358A1}" type="slidenum">
              <a:rPr lang="en-US" smtClean="0"/>
              <a:t>‹#›</a:t>
            </a:fld>
            <a:endParaRPr lang="en-US" dirty="0"/>
          </a:p>
        </p:txBody>
      </p:sp>
    </p:spTree>
    <p:extLst>
      <p:ext uri="{BB962C8B-B14F-4D97-AF65-F5344CB8AC3E}">
        <p14:creationId xmlns:p14="http://schemas.microsoft.com/office/powerpoint/2010/main" val="3682393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F69DEFA-A6E1-4627-8453-89CF76F358A1}" type="slidenum">
              <a:rPr lang="en-US" smtClean="0"/>
              <a:t>1</a:t>
            </a:fld>
            <a:endParaRPr lang="en-US" dirty="0"/>
          </a:p>
        </p:txBody>
      </p:sp>
      <p:sp>
        <p:nvSpPr>
          <p:cNvPr id="6" name="Footer Placeholder 5"/>
          <p:cNvSpPr>
            <a:spLocks noGrp="1"/>
          </p:cNvSpPr>
          <p:nvPr>
            <p:ph type="ftr" sz="quarter" idx="12"/>
          </p:nvPr>
        </p:nvSpPr>
        <p:spPr/>
        <p:txBody>
          <a:bodyPr/>
          <a:lstStyle/>
          <a:p>
            <a:r>
              <a:rPr lang="en-US" dirty="0"/>
              <a:t>© ISFIS Inc., 2019</a:t>
            </a:r>
          </a:p>
        </p:txBody>
      </p:sp>
      <p:sp>
        <p:nvSpPr>
          <p:cNvPr id="7" name="Header Placeholder 6"/>
          <p:cNvSpPr>
            <a:spLocks noGrp="1"/>
          </p:cNvSpPr>
          <p:nvPr>
            <p:ph type="hdr" sz="quarter" idx="13"/>
          </p:nvPr>
        </p:nvSpPr>
        <p:spPr/>
        <p:txBody>
          <a:bodyPr/>
          <a:lstStyle/>
          <a:p>
            <a:endParaRPr lang="en-US" dirty="0"/>
          </a:p>
        </p:txBody>
      </p:sp>
    </p:spTree>
    <p:extLst>
      <p:ext uri="{BB962C8B-B14F-4D97-AF65-F5344CB8AC3E}">
        <p14:creationId xmlns:p14="http://schemas.microsoft.com/office/powerpoint/2010/main" val="13641998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F69DEFA-A6E1-4627-8453-89CF76F358A1}" type="slidenum">
              <a:rPr lang="en-US" smtClean="0"/>
              <a:t>12</a:t>
            </a:fld>
            <a:endParaRPr lang="en-US" dirty="0"/>
          </a:p>
        </p:txBody>
      </p:sp>
    </p:spTree>
    <p:extLst>
      <p:ext uri="{BB962C8B-B14F-4D97-AF65-F5344CB8AC3E}">
        <p14:creationId xmlns:p14="http://schemas.microsoft.com/office/powerpoint/2010/main" val="188026158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F69DEFA-A6E1-4627-8453-89CF76F358A1}" type="slidenum">
              <a:rPr lang="en-US" smtClean="0"/>
              <a:t>13</a:t>
            </a:fld>
            <a:endParaRPr lang="en-US" dirty="0"/>
          </a:p>
        </p:txBody>
      </p:sp>
    </p:spTree>
    <p:extLst>
      <p:ext uri="{BB962C8B-B14F-4D97-AF65-F5344CB8AC3E}">
        <p14:creationId xmlns:p14="http://schemas.microsoft.com/office/powerpoint/2010/main" val="330967455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F69DEFA-A6E1-4627-8453-89CF76F358A1}" type="slidenum">
              <a:rPr lang="en-US" smtClean="0"/>
              <a:t>20</a:t>
            </a:fld>
            <a:endParaRPr lang="en-US" dirty="0"/>
          </a:p>
        </p:txBody>
      </p:sp>
    </p:spTree>
    <p:extLst>
      <p:ext uri="{BB962C8B-B14F-4D97-AF65-F5344CB8AC3E}">
        <p14:creationId xmlns:p14="http://schemas.microsoft.com/office/powerpoint/2010/main" val="357022353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F69DEFA-A6E1-4627-8453-89CF76F358A1}" type="slidenum">
              <a:rPr lang="en-US" smtClean="0"/>
              <a:t>24</a:t>
            </a:fld>
            <a:endParaRPr lang="en-US" dirty="0"/>
          </a:p>
        </p:txBody>
      </p:sp>
    </p:spTree>
    <p:extLst>
      <p:ext uri="{BB962C8B-B14F-4D97-AF65-F5344CB8AC3E}">
        <p14:creationId xmlns:p14="http://schemas.microsoft.com/office/powerpoint/2010/main" val="290493724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F69DEFA-A6E1-4627-8453-89CF76F358A1}" type="slidenum">
              <a:rPr lang="en-US" smtClean="0"/>
              <a:t>25</a:t>
            </a:fld>
            <a:endParaRPr lang="en-US" dirty="0"/>
          </a:p>
        </p:txBody>
      </p:sp>
    </p:spTree>
    <p:extLst>
      <p:ext uri="{BB962C8B-B14F-4D97-AF65-F5344CB8AC3E}">
        <p14:creationId xmlns:p14="http://schemas.microsoft.com/office/powerpoint/2010/main" val="151352189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F69DEFA-A6E1-4627-8453-89CF76F358A1}" type="slidenum">
              <a:rPr lang="en-US" smtClean="0"/>
              <a:t>26</a:t>
            </a:fld>
            <a:endParaRPr lang="en-US" dirty="0"/>
          </a:p>
        </p:txBody>
      </p:sp>
    </p:spTree>
    <p:extLst>
      <p:ext uri="{BB962C8B-B14F-4D97-AF65-F5344CB8AC3E}">
        <p14:creationId xmlns:p14="http://schemas.microsoft.com/office/powerpoint/2010/main" val="165838296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F69DEFA-A6E1-4627-8453-89CF76F358A1}" type="slidenum">
              <a:rPr lang="en-US" smtClean="0"/>
              <a:t>28</a:t>
            </a:fld>
            <a:endParaRPr lang="en-US" dirty="0"/>
          </a:p>
        </p:txBody>
      </p:sp>
    </p:spTree>
    <p:extLst>
      <p:ext uri="{BB962C8B-B14F-4D97-AF65-F5344CB8AC3E}">
        <p14:creationId xmlns:p14="http://schemas.microsoft.com/office/powerpoint/2010/main" val="152012485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F69DEFA-A6E1-4627-8453-89CF76F358A1}" type="slidenum">
              <a:rPr lang="en-US" smtClean="0"/>
              <a:t>30</a:t>
            </a:fld>
            <a:endParaRPr lang="en-US" dirty="0"/>
          </a:p>
        </p:txBody>
      </p:sp>
    </p:spTree>
    <p:extLst>
      <p:ext uri="{BB962C8B-B14F-4D97-AF65-F5344CB8AC3E}">
        <p14:creationId xmlns:p14="http://schemas.microsoft.com/office/powerpoint/2010/main" val="5585099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Larry:  Thanks everyone if you’ve got more questions or want a quote don’t hesitate to reach out to one of the experts at Jester Insurance.  We’ve included additional resources at the end of the </a:t>
            </a:r>
            <a:r>
              <a:rPr lang="en-US" dirty="0" err="1"/>
              <a:t>powerpoint</a:t>
            </a:r>
            <a:r>
              <a:rPr lang="en-US" dirty="0"/>
              <a:t> including a FAQ and a series of slides with more detailed coverages listed.  And as always if someone at ISFIS can be a resource, don’t hesitate to contact us.  Take care3 everyone.</a:t>
            </a:r>
          </a:p>
        </p:txBody>
      </p:sp>
      <p:sp>
        <p:nvSpPr>
          <p:cNvPr id="4" name="Slide Number Placeholder 3"/>
          <p:cNvSpPr>
            <a:spLocks noGrp="1"/>
          </p:cNvSpPr>
          <p:nvPr>
            <p:ph type="sldNum" sz="quarter" idx="5"/>
          </p:nvPr>
        </p:nvSpPr>
        <p:spPr/>
        <p:txBody>
          <a:bodyPr/>
          <a:lstStyle/>
          <a:p>
            <a:fld id="{AF69DEFA-A6E1-4627-8453-89CF76F358A1}" type="slidenum">
              <a:rPr lang="en-US" smtClean="0"/>
              <a:t>31</a:t>
            </a:fld>
            <a:endParaRPr lang="en-US" dirty="0"/>
          </a:p>
        </p:txBody>
      </p:sp>
    </p:spTree>
    <p:extLst>
      <p:ext uri="{BB962C8B-B14F-4D97-AF65-F5344CB8AC3E}">
        <p14:creationId xmlns:p14="http://schemas.microsoft.com/office/powerpoint/2010/main" val="229653674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F69DEFA-A6E1-4627-8453-89CF76F358A1}" type="slidenum">
              <a:rPr lang="en-US" smtClean="0"/>
              <a:t>34</a:t>
            </a:fld>
            <a:endParaRPr lang="en-US" dirty="0"/>
          </a:p>
        </p:txBody>
      </p:sp>
    </p:spTree>
    <p:extLst>
      <p:ext uri="{BB962C8B-B14F-4D97-AF65-F5344CB8AC3E}">
        <p14:creationId xmlns:p14="http://schemas.microsoft.com/office/powerpoint/2010/main" val="85673014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F69DEFA-A6E1-4627-8453-89CF76F358A1}" type="slidenum">
              <a:rPr lang="en-US" smtClean="0"/>
              <a:t>2</a:t>
            </a:fld>
            <a:endParaRPr lang="en-US" dirty="0"/>
          </a:p>
        </p:txBody>
      </p:sp>
    </p:spTree>
    <p:extLst>
      <p:ext uri="{BB962C8B-B14F-4D97-AF65-F5344CB8AC3E}">
        <p14:creationId xmlns:p14="http://schemas.microsoft.com/office/powerpoint/2010/main" val="348029710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F69DEFA-A6E1-4627-8453-89CF76F358A1}" type="slidenum">
              <a:rPr lang="en-US" smtClean="0"/>
              <a:t>3</a:t>
            </a:fld>
            <a:endParaRPr lang="en-US" dirty="0"/>
          </a:p>
        </p:txBody>
      </p:sp>
    </p:spTree>
    <p:extLst>
      <p:ext uri="{BB962C8B-B14F-4D97-AF65-F5344CB8AC3E}">
        <p14:creationId xmlns:p14="http://schemas.microsoft.com/office/powerpoint/2010/main" val="169435737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F69DEFA-A6E1-4627-8453-89CF76F358A1}" type="slidenum">
              <a:rPr lang="en-US" smtClean="0"/>
              <a:t>4</a:t>
            </a:fld>
            <a:endParaRPr lang="en-US" dirty="0"/>
          </a:p>
        </p:txBody>
      </p:sp>
    </p:spTree>
    <p:extLst>
      <p:ext uri="{BB962C8B-B14F-4D97-AF65-F5344CB8AC3E}">
        <p14:creationId xmlns:p14="http://schemas.microsoft.com/office/powerpoint/2010/main" val="342144777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F69DEFA-A6E1-4627-8453-89CF76F358A1}" type="slidenum">
              <a:rPr lang="en-US" smtClean="0"/>
              <a:t>5</a:t>
            </a:fld>
            <a:endParaRPr lang="en-US" dirty="0"/>
          </a:p>
        </p:txBody>
      </p:sp>
    </p:spTree>
    <p:extLst>
      <p:ext uri="{BB962C8B-B14F-4D97-AF65-F5344CB8AC3E}">
        <p14:creationId xmlns:p14="http://schemas.microsoft.com/office/powerpoint/2010/main" val="109126393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F69DEFA-A6E1-4627-8453-89CF76F358A1}" type="slidenum">
              <a:rPr lang="en-US" smtClean="0"/>
              <a:t>6</a:t>
            </a:fld>
            <a:endParaRPr lang="en-US" dirty="0"/>
          </a:p>
        </p:txBody>
      </p:sp>
    </p:spTree>
    <p:extLst>
      <p:ext uri="{BB962C8B-B14F-4D97-AF65-F5344CB8AC3E}">
        <p14:creationId xmlns:p14="http://schemas.microsoft.com/office/powerpoint/2010/main" val="74562974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F69DEFA-A6E1-4627-8453-89CF76F358A1}" type="slidenum">
              <a:rPr lang="en-US" smtClean="0"/>
              <a:t>7</a:t>
            </a:fld>
            <a:endParaRPr lang="en-US" dirty="0"/>
          </a:p>
        </p:txBody>
      </p:sp>
    </p:spTree>
    <p:extLst>
      <p:ext uri="{BB962C8B-B14F-4D97-AF65-F5344CB8AC3E}">
        <p14:creationId xmlns:p14="http://schemas.microsoft.com/office/powerpoint/2010/main" val="184740006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F69DEFA-A6E1-4627-8453-89CF76F358A1}" type="slidenum">
              <a:rPr lang="en-US" smtClean="0"/>
              <a:t>8</a:t>
            </a:fld>
            <a:endParaRPr lang="en-US" dirty="0"/>
          </a:p>
        </p:txBody>
      </p:sp>
    </p:spTree>
    <p:extLst>
      <p:ext uri="{BB962C8B-B14F-4D97-AF65-F5344CB8AC3E}">
        <p14:creationId xmlns:p14="http://schemas.microsoft.com/office/powerpoint/2010/main" val="7043366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F69DEFA-A6E1-4627-8453-89CF76F358A1}" type="slidenum">
              <a:rPr lang="en-US" smtClean="0"/>
              <a:t>11</a:t>
            </a:fld>
            <a:endParaRPr lang="en-US" dirty="0"/>
          </a:p>
        </p:txBody>
      </p:sp>
    </p:spTree>
    <p:extLst>
      <p:ext uri="{BB962C8B-B14F-4D97-AF65-F5344CB8AC3E}">
        <p14:creationId xmlns:p14="http://schemas.microsoft.com/office/powerpoint/2010/main" val="3014816544"/>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762000" y="2495175"/>
            <a:ext cx="7772400" cy="1470025"/>
          </a:xfrm>
        </p:spPr>
        <p:txBody>
          <a:bodyPr/>
          <a:lstStyle>
            <a:lvl1pPr>
              <a:defRPr baseline="0">
                <a:solidFill>
                  <a:schemeClr val="tx2"/>
                </a:solidFill>
              </a:defRPr>
            </a:lvl1pPr>
          </a:lstStyle>
          <a:p>
            <a:r>
              <a:rPr lang="en-US" dirty="0"/>
              <a:t>Click to edit Master title style</a:t>
            </a:r>
          </a:p>
        </p:txBody>
      </p:sp>
      <p:sp>
        <p:nvSpPr>
          <p:cNvPr id="3" name="Subtitle 2"/>
          <p:cNvSpPr>
            <a:spLocks noGrp="1"/>
          </p:cNvSpPr>
          <p:nvPr>
            <p:ph type="subTitle" idx="1"/>
          </p:nvPr>
        </p:nvSpPr>
        <p:spPr>
          <a:xfrm>
            <a:off x="1371600" y="3948924"/>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6" name="Slide Number Placeholder 5"/>
          <p:cNvSpPr>
            <a:spLocks noGrp="1"/>
          </p:cNvSpPr>
          <p:nvPr>
            <p:ph type="sldNum" sz="quarter" idx="12"/>
          </p:nvPr>
        </p:nvSpPr>
        <p:spPr/>
        <p:txBody>
          <a:bodyPr/>
          <a:lstStyle/>
          <a:p>
            <a:fld id="{7E3A9E86-4CC3-4959-A751-C33E618564A4}" type="slidenum">
              <a:rPr lang="en-US" smtClean="0"/>
              <a:t>‹#›</a:t>
            </a:fld>
            <a:endParaRPr lang="en-US" dirty="0"/>
          </a:p>
        </p:txBody>
      </p:sp>
      <p:pic>
        <p:nvPicPr>
          <p:cNvPr id="7" name="Picture 6"/>
          <p:cNvPicPr>
            <a:picLocks noChangeAspect="1"/>
          </p:cNvPicPr>
          <p:nvPr userDrawn="1"/>
        </p:nvPicPr>
        <p:blipFill>
          <a:blip r:embed="rId2"/>
          <a:stretch>
            <a:fillRect/>
          </a:stretch>
        </p:blipFill>
        <p:spPr>
          <a:xfrm>
            <a:off x="0" y="-10244"/>
            <a:ext cx="9144000" cy="2855763"/>
          </a:xfrm>
          <a:prstGeom prst="rect">
            <a:avLst/>
          </a:prstGeom>
        </p:spPr>
      </p:pic>
    </p:spTree>
    <p:extLst>
      <p:ext uri="{BB962C8B-B14F-4D97-AF65-F5344CB8AC3E}">
        <p14:creationId xmlns:p14="http://schemas.microsoft.com/office/powerpoint/2010/main" val="123094135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1" i="0" baseline="0">
                <a:solidFill>
                  <a:schemeClr val="tx2"/>
                </a:solidFill>
              </a:defRPr>
            </a:lvl1pPr>
          </a:lstStyle>
          <a:p>
            <a:r>
              <a:rPr lang="en-US" dirty="0"/>
              <a:t>Click to edit Master title style</a:t>
            </a:r>
          </a:p>
        </p:txBody>
      </p:sp>
      <p:sp>
        <p:nvSpPr>
          <p:cNvPr id="3" name="Content Placeholder 2"/>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p:cNvSpPr>
            <a:spLocks noGrp="1"/>
          </p:cNvSpPr>
          <p:nvPr>
            <p:ph type="sldNum" sz="quarter" idx="12"/>
          </p:nvPr>
        </p:nvSpPr>
        <p:spPr/>
        <p:txBody>
          <a:bodyPr/>
          <a:lstStyle/>
          <a:p>
            <a:fld id="{7E3A9E86-4CC3-4959-A751-C33E618564A4}" type="slidenum">
              <a:rPr lang="en-US" smtClean="0"/>
              <a:t>‹#›</a:t>
            </a:fld>
            <a:endParaRPr lang="en-US" dirty="0"/>
          </a:p>
        </p:txBody>
      </p:sp>
    </p:spTree>
    <p:extLst>
      <p:ext uri="{BB962C8B-B14F-4D97-AF65-F5344CB8AC3E}">
        <p14:creationId xmlns:p14="http://schemas.microsoft.com/office/powerpoint/2010/main" val="336585007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5EA3254-20D1-4BD9-99BD-F2B9707B0BDC}" type="datetime1">
              <a:rPr lang="en-US" smtClean="0"/>
              <a:t>4/26/2022</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7E3A9E86-4CC3-4959-A751-C33E618564A4}" type="slidenum">
              <a:rPr lang="en-US" smtClean="0"/>
              <a:t>‹#›</a:t>
            </a:fld>
            <a:endParaRPr lang="en-US" dirty="0"/>
          </a:p>
        </p:txBody>
      </p:sp>
    </p:spTree>
    <p:extLst>
      <p:ext uri="{BB962C8B-B14F-4D97-AF65-F5344CB8AC3E}">
        <p14:creationId xmlns:p14="http://schemas.microsoft.com/office/powerpoint/2010/main" val="312938614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5" name="Slide Number Placeholder 4"/>
          <p:cNvSpPr>
            <a:spLocks noGrp="1"/>
          </p:cNvSpPr>
          <p:nvPr>
            <p:ph type="sldNum" sz="quarter" idx="12"/>
          </p:nvPr>
        </p:nvSpPr>
        <p:spPr/>
        <p:txBody>
          <a:bodyPr/>
          <a:lstStyle/>
          <a:p>
            <a:fld id="{FDA8BB2F-3487-4DAD-83B6-4F0D28E497E2}" type="slidenum">
              <a:rPr lang="en-US" smtClean="0"/>
              <a:t>‹#›</a:t>
            </a:fld>
            <a:endParaRPr lang="en-US" dirty="0"/>
          </a:p>
        </p:txBody>
      </p:sp>
    </p:spTree>
    <p:extLst>
      <p:ext uri="{BB962C8B-B14F-4D97-AF65-F5344CB8AC3E}">
        <p14:creationId xmlns:p14="http://schemas.microsoft.com/office/powerpoint/2010/main" val="945092900"/>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2" Type="http://schemas.openxmlformats.org/officeDocument/2006/relationships/theme" Target="../theme/theme2.xml"/><Relationship Id="rId1"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lumMod val="95000"/>
            <a:alpha val="73000"/>
          </a:schemeClr>
        </a:solidFill>
        <a:effectLst/>
      </p:bgPr>
    </p:bg>
    <p:spTree>
      <p:nvGrpSpPr>
        <p:cNvPr id="1" name=""/>
        <p:cNvGrpSpPr/>
        <p:nvPr/>
      </p:nvGrpSpPr>
      <p:grpSpPr>
        <a:xfrm>
          <a:off x="0" y="0"/>
          <a:ext cx="0" cy="0"/>
          <a:chOff x="0" y="0"/>
          <a:chExt cx="0" cy="0"/>
        </a:xfrm>
      </p:grpSpPr>
      <p:sp>
        <p:nvSpPr>
          <p:cNvPr id="7" name="Rectangle 6"/>
          <p:cNvSpPr/>
          <p:nvPr userDrawn="1"/>
        </p:nvSpPr>
        <p:spPr>
          <a:xfrm>
            <a:off x="0" y="6400800"/>
            <a:ext cx="9144000" cy="340420"/>
          </a:xfrm>
          <a:prstGeom prst="rect">
            <a:avLst/>
          </a:prstGeom>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dirty="0"/>
          </a:p>
        </p:txBody>
      </p:sp>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E3A9E86-4CC3-4959-A751-C33E618564A4}" type="slidenum">
              <a:rPr lang="en-US" smtClean="0"/>
              <a:t>‹#›</a:t>
            </a:fld>
            <a:endParaRPr lang="en-US" dirty="0"/>
          </a:p>
        </p:txBody>
      </p:sp>
    </p:spTree>
    <p:extLst>
      <p:ext uri="{BB962C8B-B14F-4D97-AF65-F5344CB8AC3E}">
        <p14:creationId xmlns:p14="http://schemas.microsoft.com/office/powerpoint/2010/main" val="335349252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99" r:id="rId3"/>
  </p:sldLayoutIdLst>
  <p:hf hdr="0" ftr="0" dt="0"/>
  <p:txStyles>
    <p:titleStyle>
      <a:lvl1pPr algn="ctr" defTabSz="914400" rtl="0" eaLnBrk="1" latinLnBrk="0" hangingPunct="1">
        <a:spcBef>
          <a:spcPct val="0"/>
        </a:spcBef>
        <a:buNone/>
        <a:defRPr sz="4400" b="1" i="0" kern="1200" baseline="0">
          <a:solidFill>
            <a:schemeClr val="tx2"/>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rgbClr val="A9CC52"/>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E3A9E86-4CC3-4959-A751-C33E618564A4}" type="slidenum">
              <a:rPr lang="en-US" smtClean="0"/>
              <a:t>‹#›</a:t>
            </a:fld>
            <a:endParaRPr lang="en-US" dirty="0"/>
          </a:p>
        </p:txBody>
      </p:sp>
    </p:spTree>
    <p:extLst>
      <p:ext uri="{BB962C8B-B14F-4D97-AF65-F5344CB8AC3E}">
        <p14:creationId xmlns:p14="http://schemas.microsoft.com/office/powerpoint/2010/main" val="4247321995"/>
      </p:ext>
    </p:extLst>
  </p:cSld>
  <p:clrMap bg1="lt1" tx1="dk1" bg2="lt2" tx2="dk2" accent1="accent1" accent2="accent2" accent3="accent3" accent4="accent4" accent5="accent5" accent6="accent6" hlink="hlink" folHlink="folHlink"/>
  <p:sldLayoutIdLst>
    <p:sldLayoutId id="2147483698" r:id="rId1"/>
  </p:sldLayoutIdLst>
  <p:hf hdr="0" ftr="0" dt="0"/>
  <p:txStyles>
    <p:titleStyle>
      <a:lvl1pPr algn="ctr" defTabSz="914400" rtl="0" eaLnBrk="1" latinLnBrk="0" hangingPunct="1">
        <a:spcBef>
          <a:spcPct val="0"/>
        </a:spcBef>
        <a:buNone/>
        <a:defRPr sz="4400" kern="1200">
          <a:solidFill>
            <a:schemeClr val="bg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18.gif"/><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19.png"/></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hyperlink" Target="https://fr.vikidia.org/wiki/Dollar_am%C3%A9ricain" TargetMode="External"/><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hyperlink" Target="mailto:jen@iowaschoolfinance.com" TargetMode="External"/><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hyperlink" Target="https://blog.hotwhopper.com/2013/07/rip-trusty-laptop.html?showComment=1373142625730" TargetMode="External"/></Relationships>
</file>

<file path=ppt/slides/_rels/slide2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hyperlink" Target="https://twitter.com/ISFISInc" TargetMode="External"/><Relationship Id="rId7"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hyperlink" Target="mailto:jen@iowaschoolfinance.com" TargetMode="External"/><Relationship Id="rId5" Type="http://schemas.openxmlformats.org/officeDocument/2006/relationships/hyperlink" Target="https://www.linkedin.com/company/iowa-school-finance-information-services" TargetMode="External"/><Relationship Id="rId4" Type="http://schemas.openxmlformats.org/officeDocument/2006/relationships/hyperlink" Target="https://www.facebook.com/isfisinc/" TargetMode="Externa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hyperlink" Target="mailto:ngrimm@jesterinsurance.com" TargetMode="External"/><Relationship Id="rId7" Type="http://schemas.openxmlformats.org/officeDocument/2006/relationships/image" Target="../media/image19.png"/><Relationship Id="rId2" Type="http://schemas.openxmlformats.org/officeDocument/2006/relationships/notesSlide" Target="../notesSlides/notesSlide18.xml"/><Relationship Id="rId1" Type="http://schemas.openxmlformats.org/officeDocument/2006/relationships/slideLayout" Target="../slideLayouts/slideLayout2.xml"/><Relationship Id="rId6" Type="http://schemas.openxmlformats.org/officeDocument/2006/relationships/image" Target="../media/image18.gif"/><Relationship Id="rId5" Type="http://schemas.openxmlformats.org/officeDocument/2006/relationships/hyperlink" Target="mailto:jmcfarland@su-group.com" TargetMode="External"/><Relationship Id="rId4" Type="http://schemas.openxmlformats.org/officeDocument/2006/relationships/hyperlink" Target="mailto:mkauffman@jesterinsurance.com" TargetMode="External"/></Relationships>
</file>

<file path=ppt/slides/_rels/slide32.xml.rels><?xml version="1.0" encoding="UTF-8" standalone="yes"?>
<Relationships xmlns="http://schemas.openxmlformats.org/package/2006/relationships"><Relationship Id="rId3" Type="http://schemas.openxmlformats.org/officeDocument/2006/relationships/hyperlink" Target="mailto:margaret@iowaschoolfinance.com" TargetMode="External"/><Relationship Id="rId2" Type="http://schemas.openxmlformats.org/officeDocument/2006/relationships/hyperlink" Target="mailto:larry@iowaschoolfinance.com" TargetMode="Externa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3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18.gif"/><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openxmlformats.org/officeDocument/2006/relationships/image" Target="../media/image19.png"/></Relationships>
</file>

<file path=ppt/slides/_rels/slide35.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gif"/><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gif"/><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gif"/><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gif"/><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gif"/><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gif"/><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8" Type="http://schemas.openxmlformats.org/officeDocument/2006/relationships/image" Target="../media/image11.png"/><Relationship Id="rId13" Type="http://schemas.openxmlformats.org/officeDocument/2006/relationships/image" Target="../media/image16.png"/><Relationship Id="rId3" Type="http://schemas.openxmlformats.org/officeDocument/2006/relationships/image" Target="../media/image6.png"/><Relationship Id="rId7" Type="http://schemas.openxmlformats.org/officeDocument/2006/relationships/image" Target="../media/image10.png"/><Relationship Id="rId12" Type="http://schemas.openxmlformats.org/officeDocument/2006/relationships/image" Target="../media/image15.png"/><Relationship Id="rId2" Type="http://schemas.openxmlformats.org/officeDocument/2006/relationships/image" Target="../media/image5.png"/><Relationship Id="rId1" Type="http://schemas.openxmlformats.org/officeDocument/2006/relationships/slideLayout" Target="../slideLayouts/slideLayout2.xml"/><Relationship Id="rId6" Type="http://schemas.openxmlformats.org/officeDocument/2006/relationships/image" Target="../media/image9.png"/><Relationship Id="rId11" Type="http://schemas.openxmlformats.org/officeDocument/2006/relationships/image" Target="../media/image14.png"/><Relationship Id="rId5" Type="http://schemas.openxmlformats.org/officeDocument/2006/relationships/image" Target="../media/image8.png"/><Relationship Id="rId10" Type="http://schemas.openxmlformats.org/officeDocument/2006/relationships/image" Target="../media/image13.png"/><Relationship Id="rId4" Type="http://schemas.openxmlformats.org/officeDocument/2006/relationships/image" Target="../media/image7.png"/><Relationship Id="rId9" Type="http://schemas.openxmlformats.org/officeDocument/2006/relationships/image" Target="../media/image12.png"/><Relationship Id="rId14" Type="http://schemas.openxmlformats.org/officeDocument/2006/relationships/image" Target="../media/image1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2480988"/>
            <a:ext cx="9181850" cy="848622"/>
          </a:xfrm>
          <a:prstGeom prst="rect">
            <a:avLst/>
          </a:prstGeom>
          <a:solidFill>
            <a:srgbClr val="15C2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pic>
        <p:nvPicPr>
          <p:cNvPr id="3" name="Picture 2"/>
          <p:cNvPicPr>
            <a:picLocks noChangeAspect="1"/>
          </p:cNvPicPr>
          <p:nvPr/>
        </p:nvPicPr>
        <p:blipFill rotWithShape="1">
          <a:blip r:embed="rId3"/>
          <a:srcRect b="25401"/>
          <a:stretch/>
        </p:blipFill>
        <p:spPr>
          <a:xfrm>
            <a:off x="-18925" y="0"/>
            <a:ext cx="9181850" cy="2565787"/>
          </a:xfrm>
          <a:prstGeom prst="rect">
            <a:avLst/>
          </a:prstGeom>
        </p:spPr>
      </p:pic>
      <p:sp>
        <p:nvSpPr>
          <p:cNvPr id="25602" name="Title 1"/>
          <p:cNvSpPr>
            <a:spLocks noGrp="1"/>
          </p:cNvSpPr>
          <p:nvPr>
            <p:ph type="ctrTitle"/>
          </p:nvPr>
        </p:nvSpPr>
        <p:spPr>
          <a:xfrm>
            <a:off x="667787" y="2473734"/>
            <a:ext cx="7884625" cy="838201"/>
          </a:xfrm>
        </p:spPr>
        <p:txBody>
          <a:bodyPr>
            <a:normAutofit/>
          </a:bodyPr>
          <a:lstStyle/>
          <a:p>
            <a:r>
              <a:rPr lang="en-US" sz="4000" dirty="0">
                <a:solidFill>
                  <a:schemeClr val="bg1"/>
                </a:solidFill>
              </a:rPr>
              <a:t>April 2022</a:t>
            </a:r>
            <a:endParaRPr lang="en-US" dirty="0"/>
          </a:p>
        </p:txBody>
      </p:sp>
      <p:sp>
        <p:nvSpPr>
          <p:cNvPr id="25603" name="Subtitle 2"/>
          <p:cNvSpPr>
            <a:spLocks noGrp="1"/>
          </p:cNvSpPr>
          <p:nvPr>
            <p:ph type="subTitle" idx="1"/>
          </p:nvPr>
        </p:nvSpPr>
        <p:spPr>
          <a:xfrm>
            <a:off x="1142999" y="5867400"/>
            <a:ext cx="6934200" cy="1124582"/>
          </a:xfrm>
        </p:spPr>
        <p:txBody>
          <a:bodyPr>
            <a:normAutofit/>
          </a:bodyPr>
          <a:lstStyle/>
          <a:p>
            <a:pPr marL="63500" eaLnBrk="1" hangingPunct="1"/>
            <a:endParaRPr lang="en-US" dirty="0"/>
          </a:p>
          <a:p>
            <a:pPr marL="63500" eaLnBrk="1" hangingPunct="1"/>
            <a:r>
              <a:rPr lang="en-US" sz="1200" dirty="0"/>
              <a:t>© Iowa School Finance Information Services, 2022</a:t>
            </a:r>
          </a:p>
        </p:txBody>
      </p:sp>
      <p:sp>
        <p:nvSpPr>
          <p:cNvPr id="5" name="Slide Number Placeholder 4"/>
          <p:cNvSpPr>
            <a:spLocks noGrp="1"/>
          </p:cNvSpPr>
          <p:nvPr>
            <p:ph type="sldNum" sz="quarter" idx="12"/>
          </p:nvPr>
        </p:nvSpPr>
        <p:spPr/>
        <p:txBody>
          <a:bodyPr/>
          <a:lstStyle/>
          <a:p>
            <a:fld id="{7E3A9E86-4CC3-4959-A751-C33E618564A4}" type="slidenum">
              <a:rPr lang="en-US" smtClean="0"/>
              <a:t>1</a:t>
            </a:fld>
            <a:endParaRPr lang="en-US" dirty="0"/>
          </a:p>
        </p:txBody>
      </p:sp>
      <p:sp>
        <p:nvSpPr>
          <p:cNvPr id="8" name="Title 1"/>
          <p:cNvSpPr txBox="1">
            <a:spLocks/>
          </p:cNvSpPr>
          <p:nvPr/>
        </p:nvSpPr>
        <p:spPr>
          <a:xfrm>
            <a:off x="648612" y="3032982"/>
            <a:ext cx="7884625" cy="3126131"/>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b="1" dirty="0">
                <a:solidFill>
                  <a:srgbClr val="25408F"/>
                </a:solidFill>
              </a:rPr>
              <a:t>ISFIS Special Topic Webinar</a:t>
            </a:r>
          </a:p>
          <a:p>
            <a:endParaRPr lang="en-US" sz="1400" b="1" dirty="0">
              <a:solidFill>
                <a:srgbClr val="25408F"/>
              </a:solidFill>
            </a:endParaRPr>
          </a:p>
          <a:p>
            <a:endParaRPr lang="en-US" sz="1400" b="1" dirty="0">
              <a:solidFill>
                <a:srgbClr val="25408F"/>
              </a:solidFill>
            </a:endParaRPr>
          </a:p>
          <a:p>
            <a:r>
              <a:rPr lang="en-US" sz="3600" b="1" dirty="0">
                <a:solidFill>
                  <a:srgbClr val="25408F"/>
                </a:solidFill>
              </a:rPr>
              <a:t>Five Things You Probably Don’t Know About Equipment Maintenance Insurance</a:t>
            </a:r>
            <a:endParaRPr lang="en-US" dirty="0">
              <a:solidFill>
                <a:srgbClr val="25408F"/>
              </a:solidFill>
            </a:endParaRPr>
          </a:p>
        </p:txBody>
      </p:sp>
    </p:spTree>
    <p:extLst>
      <p:ext uri="{BB962C8B-B14F-4D97-AF65-F5344CB8AC3E}">
        <p14:creationId xmlns:p14="http://schemas.microsoft.com/office/powerpoint/2010/main" val="267872847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DE754B-B243-4D5A-BC1F-7E0D1BFE7A29}"/>
              </a:ext>
            </a:extLst>
          </p:cNvPr>
          <p:cNvSpPr>
            <a:spLocks noGrp="1"/>
          </p:cNvSpPr>
          <p:nvPr>
            <p:ph type="title"/>
          </p:nvPr>
        </p:nvSpPr>
        <p:spPr/>
        <p:txBody>
          <a:bodyPr/>
          <a:lstStyle/>
          <a:p>
            <a:r>
              <a:rPr lang="en-US" dirty="0"/>
              <a:t>Covered Equipment</a:t>
            </a:r>
          </a:p>
        </p:txBody>
      </p:sp>
      <p:sp>
        <p:nvSpPr>
          <p:cNvPr id="3" name="Content Placeholder 2">
            <a:extLst>
              <a:ext uri="{FF2B5EF4-FFF2-40B4-BE49-F238E27FC236}">
                <a16:creationId xmlns:a16="http://schemas.microsoft.com/office/drawing/2014/main" id="{258ACA4E-F09B-4E5D-B660-6D9F0FABF6D0}"/>
              </a:ext>
            </a:extLst>
          </p:cNvPr>
          <p:cNvSpPr>
            <a:spLocks noGrp="1"/>
          </p:cNvSpPr>
          <p:nvPr>
            <p:ph idx="1"/>
          </p:nvPr>
        </p:nvSpPr>
        <p:spPr/>
        <p:txBody>
          <a:bodyPr/>
          <a:lstStyle/>
          <a:p>
            <a:r>
              <a:rPr lang="en-US" dirty="0"/>
              <a:t>Full list starting on Slide 35.</a:t>
            </a:r>
          </a:p>
          <a:p>
            <a:r>
              <a:rPr lang="en-US" dirty="0"/>
              <a:t>Notables:</a:t>
            </a:r>
          </a:p>
          <a:p>
            <a:pPr lvl="1"/>
            <a:r>
              <a:rPr lang="en-US" dirty="0"/>
              <a:t>Computer equipment</a:t>
            </a:r>
          </a:p>
          <a:p>
            <a:pPr lvl="1"/>
            <a:r>
              <a:rPr lang="en-US" dirty="0"/>
              <a:t>Copiers</a:t>
            </a:r>
          </a:p>
          <a:p>
            <a:pPr lvl="1"/>
            <a:r>
              <a:rPr lang="en-US" dirty="0"/>
              <a:t>Environmental Controls (HVAC)</a:t>
            </a:r>
          </a:p>
          <a:p>
            <a:pPr lvl="1"/>
            <a:r>
              <a:rPr lang="en-US" dirty="0"/>
              <a:t>Security Equipment</a:t>
            </a:r>
          </a:p>
          <a:p>
            <a:pPr lvl="1"/>
            <a:r>
              <a:rPr lang="en-US" dirty="0"/>
              <a:t>Janitorial – buffers, sweepers, vacuums, </a:t>
            </a:r>
            <a:r>
              <a:rPr lang="en-US" dirty="0" err="1"/>
              <a:t>etc</a:t>
            </a:r>
            <a:endParaRPr lang="en-US" dirty="0"/>
          </a:p>
          <a:p>
            <a:pPr lvl="1"/>
            <a:r>
              <a:rPr lang="en-US" dirty="0"/>
              <a:t>Kitchen equipment</a:t>
            </a:r>
          </a:p>
        </p:txBody>
      </p:sp>
      <p:sp>
        <p:nvSpPr>
          <p:cNvPr id="4" name="Slide Number Placeholder 3">
            <a:extLst>
              <a:ext uri="{FF2B5EF4-FFF2-40B4-BE49-F238E27FC236}">
                <a16:creationId xmlns:a16="http://schemas.microsoft.com/office/drawing/2014/main" id="{0F351525-374F-4301-94F3-E389AF7A6692}"/>
              </a:ext>
            </a:extLst>
          </p:cNvPr>
          <p:cNvSpPr>
            <a:spLocks noGrp="1"/>
          </p:cNvSpPr>
          <p:nvPr>
            <p:ph type="sldNum" sz="quarter" idx="12"/>
          </p:nvPr>
        </p:nvSpPr>
        <p:spPr/>
        <p:txBody>
          <a:bodyPr/>
          <a:lstStyle/>
          <a:p>
            <a:fld id="{7E3A9E86-4CC3-4959-A751-C33E618564A4}" type="slidenum">
              <a:rPr lang="en-US" smtClean="0"/>
              <a:t>10</a:t>
            </a:fld>
            <a:endParaRPr lang="en-US" dirty="0"/>
          </a:p>
        </p:txBody>
      </p:sp>
    </p:spTree>
    <p:extLst>
      <p:ext uri="{BB962C8B-B14F-4D97-AF65-F5344CB8AC3E}">
        <p14:creationId xmlns:p14="http://schemas.microsoft.com/office/powerpoint/2010/main" val="112109473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How does it work?</a:t>
            </a:r>
          </a:p>
        </p:txBody>
      </p:sp>
      <p:sp>
        <p:nvSpPr>
          <p:cNvPr id="3" name="Content Placeholder 2"/>
          <p:cNvSpPr>
            <a:spLocks noGrp="1"/>
          </p:cNvSpPr>
          <p:nvPr>
            <p:ph idx="1"/>
          </p:nvPr>
        </p:nvSpPr>
        <p:spPr>
          <a:xfrm>
            <a:off x="478367" y="1600200"/>
            <a:ext cx="3026833" cy="4756149"/>
          </a:xfrm>
        </p:spPr>
        <p:txBody>
          <a:bodyPr>
            <a:normAutofit fontScale="92500" lnSpcReduction="20000"/>
          </a:bodyPr>
          <a:lstStyle/>
          <a:p>
            <a:pPr marL="0" indent="0">
              <a:buNone/>
            </a:pPr>
            <a:r>
              <a:rPr lang="en-US" dirty="0"/>
              <a:t>When a covered item breaks, the policy allows you to submit a claim for the repair and SU reimburses for labor, parts, and transportation cost. A vendor can  complete the repair or the district staff. </a:t>
            </a:r>
          </a:p>
        </p:txBody>
      </p:sp>
      <p:sp>
        <p:nvSpPr>
          <p:cNvPr id="4" name="Slide Number Placeholder 3"/>
          <p:cNvSpPr>
            <a:spLocks noGrp="1"/>
          </p:cNvSpPr>
          <p:nvPr>
            <p:ph type="sldNum" sz="quarter" idx="12"/>
          </p:nvPr>
        </p:nvSpPr>
        <p:spPr/>
        <p:txBody>
          <a:bodyPr/>
          <a:lstStyle/>
          <a:p>
            <a:fld id="{7E3A9E86-4CC3-4959-A751-C33E618564A4}" type="slidenum">
              <a:rPr lang="en-US" smtClean="0"/>
              <a:t>11</a:t>
            </a:fld>
            <a:endParaRPr lang="en-US" dirty="0"/>
          </a:p>
        </p:txBody>
      </p:sp>
      <p:graphicFrame>
        <p:nvGraphicFramePr>
          <p:cNvPr id="5" name="Diagram 4">
            <a:extLst>
              <a:ext uri="{FF2B5EF4-FFF2-40B4-BE49-F238E27FC236}">
                <a16:creationId xmlns:a16="http://schemas.microsoft.com/office/drawing/2014/main" id="{E0D91399-40B7-43DD-8BE4-32CF417FF458}"/>
              </a:ext>
            </a:extLst>
          </p:cNvPr>
          <p:cNvGraphicFramePr/>
          <p:nvPr>
            <p:extLst>
              <p:ext uri="{D42A27DB-BD31-4B8C-83A1-F6EECF244321}">
                <p14:modId xmlns:p14="http://schemas.microsoft.com/office/powerpoint/2010/main" val="3861076845"/>
              </p:ext>
            </p:extLst>
          </p:nvPr>
        </p:nvGraphicFramePr>
        <p:xfrm>
          <a:off x="3906597" y="1828800"/>
          <a:ext cx="4724400" cy="34036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427454619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26DEF2-6963-47B6-93E6-ADC83747C4E4}"/>
              </a:ext>
            </a:extLst>
          </p:cNvPr>
          <p:cNvSpPr>
            <a:spLocks noGrp="1"/>
          </p:cNvSpPr>
          <p:nvPr>
            <p:ph type="title"/>
          </p:nvPr>
        </p:nvSpPr>
        <p:spPr/>
        <p:txBody>
          <a:bodyPr>
            <a:normAutofit fontScale="90000"/>
          </a:bodyPr>
          <a:lstStyle/>
          <a:p>
            <a:r>
              <a:rPr lang="en-US" dirty="0"/>
              <a:t>Equipment Maintenance Insurance</a:t>
            </a:r>
          </a:p>
        </p:txBody>
      </p:sp>
      <p:sp>
        <p:nvSpPr>
          <p:cNvPr id="3" name="Content Placeholder 2">
            <a:extLst>
              <a:ext uri="{FF2B5EF4-FFF2-40B4-BE49-F238E27FC236}">
                <a16:creationId xmlns:a16="http://schemas.microsoft.com/office/drawing/2014/main" id="{276163C9-4B78-4E84-8842-BE9ABC94618A}"/>
              </a:ext>
            </a:extLst>
          </p:cNvPr>
          <p:cNvSpPr>
            <a:spLocks noGrp="1"/>
          </p:cNvSpPr>
          <p:nvPr>
            <p:ph idx="1"/>
          </p:nvPr>
        </p:nvSpPr>
        <p:spPr/>
        <p:txBody>
          <a:bodyPr/>
          <a:lstStyle/>
          <a:p>
            <a:pPr marL="0" indent="0" algn="ctr">
              <a:buNone/>
            </a:pPr>
            <a:endParaRPr lang="en-US" sz="5400" dirty="0"/>
          </a:p>
          <a:p>
            <a:pPr marL="0" indent="0" algn="ctr">
              <a:buNone/>
            </a:pPr>
            <a:endParaRPr lang="en-US" sz="5400" dirty="0"/>
          </a:p>
          <a:p>
            <a:endParaRPr lang="en-US" dirty="0">
              <a:solidFill>
                <a:srgbClr val="FF0000"/>
              </a:solidFill>
            </a:endParaRPr>
          </a:p>
        </p:txBody>
      </p:sp>
      <p:sp>
        <p:nvSpPr>
          <p:cNvPr id="4" name="Slide Number Placeholder 3">
            <a:extLst>
              <a:ext uri="{FF2B5EF4-FFF2-40B4-BE49-F238E27FC236}">
                <a16:creationId xmlns:a16="http://schemas.microsoft.com/office/drawing/2014/main" id="{44C0F006-AA3D-456A-9856-82C2C179F9D2}"/>
              </a:ext>
            </a:extLst>
          </p:cNvPr>
          <p:cNvSpPr>
            <a:spLocks noGrp="1"/>
          </p:cNvSpPr>
          <p:nvPr>
            <p:ph type="sldNum" sz="quarter" idx="12"/>
          </p:nvPr>
        </p:nvSpPr>
        <p:spPr>
          <a:xfrm>
            <a:off x="6705600" y="6400800"/>
            <a:ext cx="2133600" cy="365125"/>
          </a:xfrm>
        </p:spPr>
        <p:txBody>
          <a:bodyPr/>
          <a:lstStyle/>
          <a:p>
            <a:fld id="{7E3A9E86-4CC3-4959-A751-C33E618564A4}" type="slidenum">
              <a:rPr lang="en-US" smtClean="0"/>
              <a:t>12</a:t>
            </a:fld>
            <a:endParaRPr lang="en-US" dirty="0"/>
          </a:p>
        </p:txBody>
      </p:sp>
      <p:pic>
        <p:nvPicPr>
          <p:cNvPr id="6" name="Picture 5" descr="Logo&#10;&#10;Description automatically generated">
            <a:extLst>
              <a:ext uri="{FF2B5EF4-FFF2-40B4-BE49-F238E27FC236}">
                <a16:creationId xmlns:a16="http://schemas.microsoft.com/office/drawing/2014/main" id="{CF1D41B1-ED5F-4ECD-A558-38139D44821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85800" y="2176360"/>
            <a:ext cx="4184691" cy="1348582"/>
          </a:xfrm>
          <a:prstGeom prst="rect">
            <a:avLst/>
          </a:prstGeom>
        </p:spPr>
      </p:pic>
      <p:pic>
        <p:nvPicPr>
          <p:cNvPr id="7" name="Picture 6">
            <a:extLst>
              <a:ext uri="{FF2B5EF4-FFF2-40B4-BE49-F238E27FC236}">
                <a16:creationId xmlns:a16="http://schemas.microsoft.com/office/drawing/2014/main" id="{D981775A-07A5-4672-96B6-E4EE4F4CC85F}"/>
              </a:ext>
            </a:extLst>
          </p:cNvPr>
          <p:cNvPicPr/>
          <p:nvPr/>
        </p:nvPicPr>
        <p:blipFill>
          <a:blip r:embed="rId4">
            <a:extLst>
              <a:ext uri="{28A0092B-C50C-407E-A947-70E740481C1C}">
                <a14:useLocalDpi xmlns:a14="http://schemas.microsoft.com/office/drawing/2010/main" val="0"/>
              </a:ext>
            </a:extLst>
          </a:blip>
          <a:srcRect/>
          <a:stretch>
            <a:fillRect/>
          </a:stretch>
        </p:blipFill>
        <p:spPr bwMode="auto">
          <a:xfrm>
            <a:off x="6477000" y="2461419"/>
            <a:ext cx="1295400" cy="1348581"/>
          </a:xfrm>
          <a:prstGeom prst="rect">
            <a:avLst/>
          </a:prstGeom>
          <a:noFill/>
        </p:spPr>
      </p:pic>
    </p:spTree>
    <p:extLst>
      <p:ext uri="{BB962C8B-B14F-4D97-AF65-F5344CB8AC3E}">
        <p14:creationId xmlns:p14="http://schemas.microsoft.com/office/powerpoint/2010/main" val="269860345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1645"/>
            <a:ext cx="8229600" cy="1143000"/>
          </a:xfrm>
        </p:spPr>
        <p:txBody>
          <a:bodyPr/>
          <a:lstStyle/>
          <a:p>
            <a:r>
              <a:rPr lang="en-US" dirty="0"/>
              <a:t>School Finance Implications</a:t>
            </a:r>
          </a:p>
        </p:txBody>
      </p:sp>
      <p:sp>
        <p:nvSpPr>
          <p:cNvPr id="4" name="Slide Number Placeholder 3"/>
          <p:cNvSpPr>
            <a:spLocks noGrp="1"/>
          </p:cNvSpPr>
          <p:nvPr>
            <p:ph type="sldNum" sz="quarter" idx="12"/>
          </p:nvPr>
        </p:nvSpPr>
        <p:spPr/>
        <p:txBody>
          <a:bodyPr/>
          <a:lstStyle/>
          <a:p>
            <a:fld id="{7E3A9E86-4CC3-4959-A751-C33E618564A4}" type="slidenum">
              <a:rPr lang="en-US" smtClean="0"/>
              <a:t>13</a:t>
            </a:fld>
            <a:endParaRPr lang="en-US" dirty="0"/>
          </a:p>
        </p:txBody>
      </p:sp>
      <p:sp>
        <p:nvSpPr>
          <p:cNvPr id="5" name="Content Placeholder 4"/>
          <p:cNvSpPr>
            <a:spLocks noGrp="1"/>
          </p:cNvSpPr>
          <p:nvPr>
            <p:ph idx="1"/>
          </p:nvPr>
        </p:nvSpPr>
        <p:spPr>
          <a:xfrm>
            <a:off x="381000" y="1081430"/>
            <a:ext cx="8229600" cy="4708525"/>
          </a:xfrm>
        </p:spPr>
        <p:txBody>
          <a:bodyPr/>
          <a:lstStyle/>
          <a:p>
            <a:pPr marL="0" indent="0">
              <a:buNone/>
            </a:pPr>
            <a:r>
              <a:rPr lang="en-US" dirty="0"/>
              <a:t>How it looks in practice:</a:t>
            </a:r>
          </a:p>
        </p:txBody>
      </p:sp>
      <p:graphicFrame>
        <p:nvGraphicFramePr>
          <p:cNvPr id="6" name="Table 5">
            <a:extLst>
              <a:ext uri="{FF2B5EF4-FFF2-40B4-BE49-F238E27FC236}">
                <a16:creationId xmlns:a16="http://schemas.microsoft.com/office/drawing/2014/main" id="{3B48258C-AC20-40D5-9A37-DB7B4BC01C03}"/>
              </a:ext>
            </a:extLst>
          </p:cNvPr>
          <p:cNvGraphicFramePr>
            <a:graphicFrameLocks noGrp="1"/>
          </p:cNvGraphicFramePr>
          <p:nvPr/>
        </p:nvGraphicFramePr>
        <p:xfrm>
          <a:off x="1391771" y="1715201"/>
          <a:ext cx="2730500" cy="720090"/>
        </p:xfrm>
        <a:graphic>
          <a:graphicData uri="http://schemas.openxmlformats.org/drawingml/2006/table">
            <a:tbl>
              <a:tblPr/>
              <a:tblGrid>
                <a:gridCol w="1879600">
                  <a:extLst>
                    <a:ext uri="{9D8B030D-6E8A-4147-A177-3AD203B41FA5}">
                      <a16:colId xmlns:a16="http://schemas.microsoft.com/office/drawing/2014/main" val="4211761145"/>
                    </a:ext>
                  </a:extLst>
                </a:gridCol>
                <a:gridCol w="850900">
                  <a:extLst>
                    <a:ext uri="{9D8B030D-6E8A-4147-A177-3AD203B41FA5}">
                      <a16:colId xmlns:a16="http://schemas.microsoft.com/office/drawing/2014/main" val="1304440801"/>
                    </a:ext>
                  </a:extLst>
                </a:gridCol>
              </a:tblGrid>
              <a:tr h="171450">
                <a:tc>
                  <a:txBody>
                    <a:bodyPr/>
                    <a:lstStyle/>
                    <a:p>
                      <a:pPr algn="l" fontAlgn="b"/>
                      <a:r>
                        <a:rPr lang="en-US" sz="1100" b="0" i="0" u="none" strike="noStrike" dirty="0">
                          <a:solidFill>
                            <a:srgbClr val="000000"/>
                          </a:solidFill>
                          <a:effectLst/>
                          <a:latin typeface="Calibri" panose="020F0502020204030204" pitchFamily="34" charset="0"/>
                        </a:rPr>
                        <a:t> </a:t>
                      </a:r>
                    </a:p>
                  </a:txBody>
                  <a:tcPr marL="3810" marR="3810" marT="381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100" b="0" i="0" u="none" strike="noStrike">
                          <a:solidFill>
                            <a:srgbClr val="000000"/>
                          </a:solidFill>
                          <a:effectLst/>
                          <a:latin typeface="Calibri" panose="020F0502020204030204" pitchFamily="34" charset="0"/>
                        </a:rPr>
                        <a:t>Year 1</a:t>
                      </a:r>
                    </a:p>
                  </a:txBody>
                  <a:tcPr marL="3810" marR="3810" marT="381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659985030"/>
                  </a:ext>
                </a:extLst>
              </a:tr>
              <a:tr h="182880">
                <a:tc>
                  <a:txBody>
                    <a:bodyPr/>
                    <a:lstStyle/>
                    <a:p>
                      <a:pPr algn="l" fontAlgn="b"/>
                      <a:r>
                        <a:rPr lang="en-US" sz="1100" b="0" i="0" u="none" strike="noStrike" dirty="0">
                          <a:solidFill>
                            <a:srgbClr val="000000"/>
                          </a:solidFill>
                          <a:effectLst/>
                          <a:latin typeface="Calibri" panose="020F0502020204030204" pitchFamily="34" charset="0"/>
                        </a:rPr>
                        <a:t>Annual Repair Cost</a:t>
                      </a:r>
                    </a:p>
                  </a:txBody>
                  <a:tcPr marL="3810" marR="3810" marT="381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100" b="0" i="0" u="none" strike="noStrike">
                          <a:solidFill>
                            <a:srgbClr val="000000"/>
                          </a:solidFill>
                          <a:effectLst/>
                          <a:latin typeface="Calibri" panose="020F0502020204030204" pitchFamily="34" charset="0"/>
                        </a:rPr>
                        <a:t> $         60,000 </a:t>
                      </a:r>
                    </a:p>
                  </a:txBody>
                  <a:tcPr marL="3810" marR="3810" marT="381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745140806"/>
                  </a:ext>
                </a:extLst>
              </a:tr>
              <a:tr h="182880">
                <a:tc>
                  <a:txBody>
                    <a:bodyPr/>
                    <a:lstStyle/>
                    <a:p>
                      <a:pPr algn="l" fontAlgn="b"/>
                      <a:r>
                        <a:rPr lang="en-US" sz="1100" b="0" i="0" u="none" strike="noStrike">
                          <a:solidFill>
                            <a:srgbClr val="000000"/>
                          </a:solidFill>
                          <a:effectLst/>
                          <a:latin typeface="Calibri" panose="020F0502020204030204" pitchFamily="34" charset="0"/>
                        </a:rPr>
                        <a:t>Deviation from Average</a:t>
                      </a:r>
                    </a:p>
                  </a:txBody>
                  <a:tcPr marL="3810" marR="3810" marT="381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100" b="0" i="0" u="none" strike="noStrike" dirty="0">
                          <a:solidFill>
                            <a:srgbClr val="006100"/>
                          </a:solidFill>
                          <a:effectLst/>
                          <a:latin typeface="Calibri" panose="020F0502020204030204" pitchFamily="34" charset="0"/>
                        </a:rPr>
                        <a:t> $       (33,000)</a:t>
                      </a:r>
                    </a:p>
                  </a:txBody>
                  <a:tcPr marL="3810" marR="3810" marT="381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FCE"/>
                    </a:solidFill>
                  </a:tcPr>
                </a:tc>
                <a:extLst>
                  <a:ext uri="{0D108BD9-81ED-4DB2-BD59-A6C34878D82A}">
                    <a16:rowId xmlns:a16="http://schemas.microsoft.com/office/drawing/2014/main" val="3667250597"/>
                  </a:ext>
                </a:extLst>
              </a:tr>
              <a:tr h="182880">
                <a:tc>
                  <a:txBody>
                    <a:bodyPr/>
                    <a:lstStyle/>
                    <a:p>
                      <a:pPr algn="l" fontAlgn="b"/>
                      <a:r>
                        <a:rPr lang="en-US" sz="1100" b="0" i="0" u="none" strike="noStrike">
                          <a:solidFill>
                            <a:srgbClr val="000000"/>
                          </a:solidFill>
                          <a:effectLst/>
                          <a:latin typeface="Calibri" panose="020F0502020204030204" pitchFamily="34" charset="0"/>
                        </a:rPr>
                        <a:t>Cost as a Percent of Average</a:t>
                      </a:r>
                    </a:p>
                  </a:txBody>
                  <a:tcPr marL="3810" marR="3810" marT="381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100" b="0" i="0" u="none" strike="noStrike" dirty="0">
                          <a:solidFill>
                            <a:srgbClr val="000000"/>
                          </a:solidFill>
                          <a:effectLst/>
                          <a:latin typeface="Calibri" panose="020F0502020204030204" pitchFamily="34" charset="0"/>
                        </a:rPr>
                        <a:t>65%</a:t>
                      </a:r>
                    </a:p>
                  </a:txBody>
                  <a:tcPr marL="3810" marR="3810" marT="381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921079682"/>
                  </a:ext>
                </a:extLst>
              </a:tr>
            </a:tbl>
          </a:graphicData>
        </a:graphic>
      </p:graphicFrame>
      <p:graphicFrame>
        <p:nvGraphicFramePr>
          <p:cNvPr id="7" name="Table 6">
            <a:extLst>
              <a:ext uri="{FF2B5EF4-FFF2-40B4-BE49-F238E27FC236}">
                <a16:creationId xmlns:a16="http://schemas.microsoft.com/office/drawing/2014/main" id="{FF97508C-9B02-41B5-A093-7306F2164A14}"/>
              </a:ext>
            </a:extLst>
          </p:cNvPr>
          <p:cNvGraphicFramePr>
            <a:graphicFrameLocks noGrp="1"/>
          </p:cNvGraphicFramePr>
          <p:nvPr/>
        </p:nvGraphicFramePr>
        <p:xfrm>
          <a:off x="1391771" y="2543769"/>
          <a:ext cx="3517900" cy="869851"/>
        </p:xfrm>
        <a:graphic>
          <a:graphicData uri="http://schemas.openxmlformats.org/drawingml/2006/table">
            <a:tbl>
              <a:tblPr/>
              <a:tblGrid>
                <a:gridCol w="1879600">
                  <a:extLst>
                    <a:ext uri="{9D8B030D-6E8A-4147-A177-3AD203B41FA5}">
                      <a16:colId xmlns:a16="http://schemas.microsoft.com/office/drawing/2014/main" val="4211761145"/>
                    </a:ext>
                  </a:extLst>
                </a:gridCol>
                <a:gridCol w="850900">
                  <a:extLst>
                    <a:ext uri="{9D8B030D-6E8A-4147-A177-3AD203B41FA5}">
                      <a16:colId xmlns:a16="http://schemas.microsoft.com/office/drawing/2014/main" val="1304440801"/>
                    </a:ext>
                  </a:extLst>
                </a:gridCol>
                <a:gridCol w="787400">
                  <a:extLst>
                    <a:ext uri="{9D8B030D-6E8A-4147-A177-3AD203B41FA5}">
                      <a16:colId xmlns:a16="http://schemas.microsoft.com/office/drawing/2014/main" val="91648155"/>
                    </a:ext>
                  </a:extLst>
                </a:gridCol>
              </a:tblGrid>
              <a:tr h="182880">
                <a:tc>
                  <a:txBody>
                    <a:bodyPr/>
                    <a:lstStyle/>
                    <a:p>
                      <a:pPr algn="l" fontAlgn="b"/>
                      <a:r>
                        <a:rPr lang="en-US" sz="1100" b="0" i="0" u="none" strike="noStrike" dirty="0">
                          <a:solidFill>
                            <a:srgbClr val="000000"/>
                          </a:solidFill>
                          <a:effectLst/>
                          <a:latin typeface="Calibri" panose="020F0502020204030204" pitchFamily="34" charset="0"/>
                        </a:rPr>
                        <a:t> </a:t>
                      </a:r>
                    </a:p>
                  </a:txBody>
                  <a:tcPr marL="3810" marR="3810" marT="381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100" b="0" i="0" u="none" strike="noStrike">
                          <a:solidFill>
                            <a:srgbClr val="000000"/>
                          </a:solidFill>
                          <a:effectLst/>
                          <a:latin typeface="Calibri" panose="020F0502020204030204" pitchFamily="34" charset="0"/>
                        </a:rPr>
                        <a:t>Year 1</a:t>
                      </a:r>
                    </a:p>
                  </a:txBody>
                  <a:tcPr marL="3810" marR="3810" marT="381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100" b="0" i="0" u="none" strike="noStrike">
                          <a:solidFill>
                            <a:srgbClr val="000000"/>
                          </a:solidFill>
                          <a:effectLst/>
                          <a:latin typeface="Calibri" panose="020F0502020204030204" pitchFamily="34" charset="0"/>
                        </a:rPr>
                        <a:t>Year 2</a:t>
                      </a:r>
                    </a:p>
                  </a:txBody>
                  <a:tcPr marL="3810" marR="3810" marT="381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659985030"/>
                  </a:ext>
                </a:extLst>
              </a:tr>
              <a:tr h="321211">
                <a:tc>
                  <a:txBody>
                    <a:bodyPr/>
                    <a:lstStyle/>
                    <a:p>
                      <a:pPr algn="l" fontAlgn="b"/>
                      <a:r>
                        <a:rPr lang="en-US" sz="1100" b="0" i="0" u="none" strike="noStrike">
                          <a:solidFill>
                            <a:srgbClr val="000000"/>
                          </a:solidFill>
                          <a:effectLst/>
                          <a:latin typeface="Calibri" panose="020F0502020204030204" pitchFamily="34" charset="0"/>
                        </a:rPr>
                        <a:t>Annual Repair Cost</a:t>
                      </a:r>
                    </a:p>
                  </a:txBody>
                  <a:tcPr marL="3810" marR="3810" marT="381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100" b="0" i="0" u="none" strike="noStrike" dirty="0">
                          <a:solidFill>
                            <a:srgbClr val="000000"/>
                          </a:solidFill>
                          <a:effectLst/>
                          <a:latin typeface="Calibri" panose="020F0502020204030204" pitchFamily="34" charset="0"/>
                        </a:rPr>
                        <a:t> $         60,000 </a:t>
                      </a:r>
                    </a:p>
                  </a:txBody>
                  <a:tcPr marL="3810" marR="3810" marT="381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100" b="0" i="0" u="none" strike="noStrike">
                          <a:solidFill>
                            <a:srgbClr val="000000"/>
                          </a:solidFill>
                          <a:effectLst/>
                          <a:latin typeface="Calibri" panose="020F0502020204030204" pitchFamily="34" charset="0"/>
                        </a:rPr>
                        <a:t> $    125,000 </a:t>
                      </a:r>
                    </a:p>
                  </a:txBody>
                  <a:tcPr marL="3810" marR="3810" marT="381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745140806"/>
                  </a:ext>
                </a:extLst>
              </a:tr>
              <a:tr h="182880">
                <a:tc>
                  <a:txBody>
                    <a:bodyPr/>
                    <a:lstStyle/>
                    <a:p>
                      <a:pPr algn="l" fontAlgn="b"/>
                      <a:r>
                        <a:rPr lang="en-US" sz="1100" b="0" i="0" u="none" strike="noStrike">
                          <a:solidFill>
                            <a:srgbClr val="000000"/>
                          </a:solidFill>
                          <a:effectLst/>
                          <a:latin typeface="Calibri" panose="020F0502020204030204" pitchFamily="34" charset="0"/>
                        </a:rPr>
                        <a:t>Deviation from Average</a:t>
                      </a:r>
                    </a:p>
                  </a:txBody>
                  <a:tcPr marL="3810" marR="3810" marT="381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100" b="0" i="0" u="none" strike="noStrike">
                          <a:solidFill>
                            <a:srgbClr val="006100"/>
                          </a:solidFill>
                          <a:effectLst/>
                          <a:latin typeface="Calibri" panose="020F0502020204030204" pitchFamily="34" charset="0"/>
                        </a:rPr>
                        <a:t> $       (33,000)</a:t>
                      </a:r>
                    </a:p>
                  </a:txBody>
                  <a:tcPr marL="3810" marR="3810" marT="381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FCE"/>
                    </a:solidFill>
                  </a:tcPr>
                </a:tc>
                <a:tc>
                  <a:txBody>
                    <a:bodyPr/>
                    <a:lstStyle/>
                    <a:p>
                      <a:pPr algn="l" fontAlgn="b"/>
                      <a:r>
                        <a:rPr lang="en-US" sz="1100" b="0" i="0" u="none" strike="noStrike">
                          <a:solidFill>
                            <a:srgbClr val="9C0006"/>
                          </a:solidFill>
                          <a:effectLst/>
                          <a:latin typeface="Calibri" panose="020F0502020204030204" pitchFamily="34" charset="0"/>
                        </a:rPr>
                        <a:t> $      32,000 </a:t>
                      </a:r>
                    </a:p>
                  </a:txBody>
                  <a:tcPr marL="3810" marR="3810" marT="381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7CE"/>
                    </a:solidFill>
                  </a:tcPr>
                </a:tc>
                <a:extLst>
                  <a:ext uri="{0D108BD9-81ED-4DB2-BD59-A6C34878D82A}">
                    <a16:rowId xmlns:a16="http://schemas.microsoft.com/office/drawing/2014/main" val="3667250597"/>
                  </a:ext>
                </a:extLst>
              </a:tr>
              <a:tr h="182880">
                <a:tc>
                  <a:txBody>
                    <a:bodyPr/>
                    <a:lstStyle/>
                    <a:p>
                      <a:pPr algn="l" fontAlgn="b"/>
                      <a:r>
                        <a:rPr lang="en-US" sz="1100" b="0" i="0" u="none" strike="noStrike">
                          <a:solidFill>
                            <a:srgbClr val="000000"/>
                          </a:solidFill>
                          <a:effectLst/>
                          <a:latin typeface="Calibri" panose="020F0502020204030204" pitchFamily="34" charset="0"/>
                        </a:rPr>
                        <a:t>Cost as a Percent of Average</a:t>
                      </a:r>
                    </a:p>
                  </a:txBody>
                  <a:tcPr marL="3810" marR="3810" marT="381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100" b="0" i="0" u="none" strike="noStrike">
                          <a:solidFill>
                            <a:srgbClr val="000000"/>
                          </a:solidFill>
                          <a:effectLst/>
                          <a:latin typeface="Calibri" panose="020F0502020204030204" pitchFamily="34" charset="0"/>
                        </a:rPr>
                        <a:t>65%</a:t>
                      </a:r>
                    </a:p>
                  </a:txBody>
                  <a:tcPr marL="3810" marR="3810" marT="381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100" b="0" i="0" u="none" strike="noStrike" dirty="0">
                          <a:solidFill>
                            <a:srgbClr val="000000"/>
                          </a:solidFill>
                          <a:effectLst/>
                          <a:latin typeface="Calibri" panose="020F0502020204030204" pitchFamily="34" charset="0"/>
                        </a:rPr>
                        <a:t>134%</a:t>
                      </a:r>
                    </a:p>
                  </a:txBody>
                  <a:tcPr marL="3810" marR="3810" marT="381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921079682"/>
                  </a:ext>
                </a:extLst>
              </a:tr>
            </a:tbl>
          </a:graphicData>
        </a:graphic>
      </p:graphicFrame>
      <p:graphicFrame>
        <p:nvGraphicFramePr>
          <p:cNvPr id="8" name="Table 7">
            <a:extLst>
              <a:ext uri="{FF2B5EF4-FFF2-40B4-BE49-F238E27FC236}">
                <a16:creationId xmlns:a16="http://schemas.microsoft.com/office/drawing/2014/main" id="{4D876F63-4E73-4706-82FE-FA003453B9FC}"/>
              </a:ext>
            </a:extLst>
          </p:cNvPr>
          <p:cNvGraphicFramePr>
            <a:graphicFrameLocks noGrp="1"/>
          </p:cNvGraphicFramePr>
          <p:nvPr/>
        </p:nvGraphicFramePr>
        <p:xfrm>
          <a:off x="1391771" y="3505200"/>
          <a:ext cx="4305300" cy="820944"/>
        </p:xfrm>
        <a:graphic>
          <a:graphicData uri="http://schemas.openxmlformats.org/drawingml/2006/table">
            <a:tbl>
              <a:tblPr/>
              <a:tblGrid>
                <a:gridCol w="1879600">
                  <a:extLst>
                    <a:ext uri="{9D8B030D-6E8A-4147-A177-3AD203B41FA5}">
                      <a16:colId xmlns:a16="http://schemas.microsoft.com/office/drawing/2014/main" val="4211761145"/>
                    </a:ext>
                  </a:extLst>
                </a:gridCol>
                <a:gridCol w="850900">
                  <a:extLst>
                    <a:ext uri="{9D8B030D-6E8A-4147-A177-3AD203B41FA5}">
                      <a16:colId xmlns:a16="http://schemas.microsoft.com/office/drawing/2014/main" val="1304440801"/>
                    </a:ext>
                  </a:extLst>
                </a:gridCol>
                <a:gridCol w="787400">
                  <a:extLst>
                    <a:ext uri="{9D8B030D-6E8A-4147-A177-3AD203B41FA5}">
                      <a16:colId xmlns:a16="http://schemas.microsoft.com/office/drawing/2014/main" val="91648155"/>
                    </a:ext>
                  </a:extLst>
                </a:gridCol>
                <a:gridCol w="787400">
                  <a:extLst>
                    <a:ext uri="{9D8B030D-6E8A-4147-A177-3AD203B41FA5}">
                      <a16:colId xmlns:a16="http://schemas.microsoft.com/office/drawing/2014/main" val="3847796895"/>
                    </a:ext>
                  </a:extLst>
                </a:gridCol>
              </a:tblGrid>
              <a:tr h="272304">
                <a:tc>
                  <a:txBody>
                    <a:bodyPr/>
                    <a:lstStyle/>
                    <a:p>
                      <a:pPr algn="l" fontAlgn="b"/>
                      <a:r>
                        <a:rPr lang="en-US" sz="1100" b="0" i="0" u="none" strike="noStrike">
                          <a:solidFill>
                            <a:srgbClr val="000000"/>
                          </a:solidFill>
                          <a:effectLst/>
                          <a:latin typeface="Calibri" panose="020F0502020204030204" pitchFamily="34" charset="0"/>
                        </a:rPr>
                        <a:t> </a:t>
                      </a:r>
                    </a:p>
                  </a:txBody>
                  <a:tcPr marL="3810" marR="3810" marT="381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100" b="0" i="0" u="none" strike="noStrike">
                          <a:solidFill>
                            <a:srgbClr val="000000"/>
                          </a:solidFill>
                          <a:effectLst/>
                          <a:latin typeface="Calibri" panose="020F0502020204030204" pitchFamily="34" charset="0"/>
                        </a:rPr>
                        <a:t>Year 1</a:t>
                      </a:r>
                    </a:p>
                  </a:txBody>
                  <a:tcPr marL="3810" marR="3810" marT="381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100" b="0" i="0" u="none" strike="noStrike" dirty="0">
                          <a:solidFill>
                            <a:srgbClr val="000000"/>
                          </a:solidFill>
                          <a:effectLst/>
                          <a:latin typeface="Calibri" panose="020F0502020204030204" pitchFamily="34" charset="0"/>
                        </a:rPr>
                        <a:t>Year 2</a:t>
                      </a:r>
                    </a:p>
                  </a:txBody>
                  <a:tcPr marL="3810" marR="3810" marT="381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100" b="0" i="0" u="none" strike="noStrike">
                          <a:solidFill>
                            <a:srgbClr val="000000"/>
                          </a:solidFill>
                          <a:effectLst/>
                          <a:latin typeface="Calibri" panose="020F0502020204030204" pitchFamily="34" charset="0"/>
                        </a:rPr>
                        <a:t>Year 3</a:t>
                      </a:r>
                    </a:p>
                  </a:txBody>
                  <a:tcPr marL="3810" marR="3810" marT="381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659985030"/>
                  </a:ext>
                </a:extLst>
              </a:tr>
              <a:tr h="182880">
                <a:tc>
                  <a:txBody>
                    <a:bodyPr/>
                    <a:lstStyle/>
                    <a:p>
                      <a:pPr algn="l" fontAlgn="b"/>
                      <a:r>
                        <a:rPr lang="en-US" sz="1100" b="0" i="0" u="none" strike="noStrike" dirty="0">
                          <a:solidFill>
                            <a:srgbClr val="000000"/>
                          </a:solidFill>
                          <a:effectLst/>
                          <a:latin typeface="Calibri" panose="020F0502020204030204" pitchFamily="34" charset="0"/>
                        </a:rPr>
                        <a:t>Annual Repair Cost</a:t>
                      </a:r>
                    </a:p>
                  </a:txBody>
                  <a:tcPr marL="3810" marR="3810" marT="381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100" b="0" i="0" u="none" strike="noStrike" dirty="0">
                          <a:solidFill>
                            <a:srgbClr val="000000"/>
                          </a:solidFill>
                          <a:effectLst/>
                          <a:latin typeface="Calibri" panose="020F0502020204030204" pitchFamily="34" charset="0"/>
                        </a:rPr>
                        <a:t> $         60,000 </a:t>
                      </a:r>
                    </a:p>
                  </a:txBody>
                  <a:tcPr marL="3810" marR="3810" marT="381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100" b="0" i="0" u="none" strike="noStrike">
                          <a:solidFill>
                            <a:srgbClr val="000000"/>
                          </a:solidFill>
                          <a:effectLst/>
                          <a:latin typeface="Calibri" panose="020F0502020204030204" pitchFamily="34" charset="0"/>
                        </a:rPr>
                        <a:t> $    125,000 </a:t>
                      </a:r>
                    </a:p>
                  </a:txBody>
                  <a:tcPr marL="3810" marR="3810" marT="381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100" b="0" i="0" u="none" strike="noStrike">
                          <a:solidFill>
                            <a:srgbClr val="000000"/>
                          </a:solidFill>
                          <a:effectLst/>
                          <a:latin typeface="Calibri" panose="020F0502020204030204" pitchFamily="34" charset="0"/>
                        </a:rPr>
                        <a:t> $      55,000 </a:t>
                      </a:r>
                    </a:p>
                  </a:txBody>
                  <a:tcPr marL="3810" marR="3810" marT="381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745140806"/>
                  </a:ext>
                </a:extLst>
              </a:tr>
              <a:tr h="182880">
                <a:tc>
                  <a:txBody>
                    <a:bodyPr/>
                    <a:lstStyle/>
                    <a:p>
                      <a:pPr algn="l" fontAlgn="b"/>
                      <a:r>
                        <a:rPr lang="en-US" sz="1100" b="0" i="0" u="none" strike="noStrike">
                          <a:solidFill>
                            <a:srgbClr val="000000"/>
                          </a:solidFill>
                          <a:effectLst/>
                          <a:latin typeface="Calibri" panose="020F0502020204030204" pitchFamily="34" charset="0"/>
                        </a:rPr>
                        <a:t>Deviation from Average</a:t>
                      </a:r>
                    </a:p>
                  </a:txBody>
                  <a:tcPr marL="3810" marR="3810" marT="381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100" b="0" i="0" u="none" strike="noStrike" dirty="0">
                          <a:solidFill>
                            <a:srgbClr val="006100"/>
                          </a:solidFill>
                          <a:effectLst/>
                          <a:latin typeface="Calibri" panose="020F0502020204030204" pitchFamily="34" charset="0"/>
                        </a:rPr>
                        <a:t> $       (33,000)</a:t>
                      </a:r>
                    </a:p>
                  </a:txBody>
                  <a:tcPr marL="3810" marR="3810" marT="381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FCE"/>
                    </a:solidFill>
                  </a:tcPr>
                </a:tc>
                <a:tc>
                  <a:txBody>
                    <a:bodyPr/>
                    <a:lstStyle/>
                    <a:p>
                      <a:pPr algn="l" fontAlgn="b"/>
                      <a:r>
                        <a:rPr lang="en-US" sz="1100" b="0" i="0" u="none" strike="noStrike">
                          <a:solidFill>
                            <a:srgbClr val="9C0006"/>
                          </a:solidFill>
                          <a:effectLst/>
                          <a:latin typeface="Calibri" panose="020F0502020204030204" pitchFamily="34" charset="0"/>
                        </a:rPr>
                        <a:t> $      32,000 </a:t>
                      </a:r>
                    </a:p>
                  </a:txBody>
                  <a:tcPr marL="3810" marR="3810" marT="381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7CE"/>
                    </a:solidFill>
                  </a:tcPr>
                </a:tc>
                <a:tc>
                  <a:txBody>
                    <a:bodyPr/>
                    <a:lstStyle/>
                    <a:p>
                      <a:pPr algn="l" fontAlgn="b"/>
                      <a:r>
                        <a:rPr lang="en-US" sz="1100" b="0" i="0" u="none" strike="noStrike">
                          <a:solidFill>
                            <a:srgbClr val="006100"/>
                          </a:solidFill>
                          <a:effectLst/>
                          <a:latin typeface="Calibri" panose="020F0502020204030204" pitchFamily="34" charset="0"/>
                        </a:rPr>
                        <a:t> $     (38,000)</a:t>
                      </a:r>
                    </a:p>
                  </a:txBody>
                  <a:tcPr marL="3810" marR="3810" marT="381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FCE"/>
                    </a:solidFill>
                  </a:tcPr>
                </a:tc>
                <a:extLst>
                  <a:ext uri="{0D108BD9-81ED-4DB2-BD59-A6C34878D82A}">
                    <a16:rowId xmlns:a16="http://schemas.microsoft.com/office/drawing/2014/main" val="3667250597"/>
                  </a:ext>
                </a:extLst>
              </a:tr>
              <a:tr h="182880">
                <a:tc>
                  <a:txBody>
                    <a:bodyPr/>
                    <a:lstStyle/>
                    <a:p>
                      <a:pPr algn="l" fontAlgn="b"/>
                      <a:r>
                        <a:rPr lang="en-US" sz="1100" b="0" i="0" u="none" strike="noStrike" dirty="0">
                          <a:solidFill>
                            <a:srgbClr val="000000"/>
                          </a:solidFill>
                          <a:effectLst/>
                          <a:latin typeface="Calibri" panose="020F0502020204030204" pitchFamily="34" charset="0"/>
                        </a:rPr>
                        <a:t>Cost as a Percent of Average</a:t>
                      </a:r>
                    </a:p>
                  </a:txBody>
                  <a:tcPr marL="3810" marR="3810" marT="381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100" b="0" i="0" u="none" strike="noStrike" dirty="0">
                          <a:solidFill>
                            <a:srgbClr val="000000"/>
                          </a:solidFill>
                          <a:effectLst/>
                          <a:latin typeface="Calibri" panose="020F0502020204030204" pitchFamily="34" charset="0"/>
                        </a:rPr>
                        <a:t>65%</a:t>
                      </a:r>
                    </a:p>
                  </a:txBody>
                  <a:tcPr marL="3810" marR="3810" marT="381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100" b="0" i="0" u="none" strike="noStrike">
                          <a:solidFill>
                            <a:srgbClr val="000000"/>
                          </a:solidFill>
                          <a:effectLst/>
                          <a:latin typeface="Calibri" panose="020F0502020204030204" pitchFamily="34" charset="0"/>
                        </a:rPr>
                        <a:t>134%</a:t>
                      </a:r>
                    </a:p>
                  </a:txBody>
                  <a:tcPr marL="3810" marR="3810" marT="381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100" b="0" i="0" u="none" strike="noStrike" dirty="0">
                          <a:solidFill>
                            <a:srgbClr val="000000"/>
                          </a:solidFill>
                          <a:effectLst/>
                          <a:latin typeface="Calibri" panose="020F0502020204030204" pitchFamily="34" charset="0"/>
                        </a:rPr>
                        <a:t>59%</a:t>
                      </a:r>
                    </a:p>
                  </a:txBody>
                  <a:tcPr marL="3810" marR="3810" marT="381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921079682"/>
                  </a:ext>
                </a:extLst>
              </a:tr>
            </a:tbl>
          </a:graphicData>
        </a:graphic>
      </p:graphicFrame>
      <p:graphicFrame>
        <p:nvGraphicFramePr>
          <p:cNvPr id="9" name="Table 8">
            <a:extLst>
              <a:ext uri="{FF2B5EF4-FFF2-40B4-BE49-F238E27FC236}">
                <a16:creationId xmlns:a16="http://schemas.microsoft.com/office/drawing/2014/main" id="{E659C864-E6B8-434D-8176-3489679B470B}"/>
              </a:ext>
            </a:extLst>
          </p:cNvPr>
          <p:cNvGraphicFramePr>
            <a:graphicFrameLocks noGrp="1"/>
          </p:cNvGraphicFramePr>
          <p:nvPr/>
        </p:nvGraphicFramePr>
        <p:xfrm>
          <a:off x="1391771" y="4344144"/>
          <a:ext cx="5156200" cy="731520"/>
        </p:xfrm>
        <a:graphic>
          <a:graphicData uri="http://schemas.openxmlformats.org/drawingml/2006/table">
            <a:tbl>
              <a:tblPr/>
              <a:tblGrid>
                <a:gridCol w="1879600">
                  <a:extLst>
                    <a:ext uri="{9D8B030D-6E8A-4147-A177-3AD203B41FA5}">
                      <a16:colId xmlns:a16="http://schemas.microsoft.com/office/drawing/2014/main" val="4211761145"/>
                    </a:ext>
                  </a:extLst>
                </a:gridCol>
                <a:gridCol w="850900">
                  <a:extLst>
                    <a:ext uri="{9D8B030D-6E8A-4147-A177-3AD203B41FA5}">
                      <a16:colId xmlns:a16="http://schemas.microsoft.com/office/drawing/2014/main" val="1304440801"/>
                    </a:ext>
                  </a:extLst>
                </a:gridCol>
                <a:gridCol w="787400">
                  <a:extLst>
                    <a:ext uri="{9D8B030D-6E8A-4147-A177-3AD203B41FA5}">
                      <a16:colId xmlns:a16="http://schemas.microsoft.com/office/drawing/2014/main" val="91648155"/>
                    </a:ext>
                  </a:extLst>
                </a:gridCol>
                <a:gridCol w="787400">
                  <a:extLst>
                    <a:ext uri="{9D8B030D-6E8A-4147-A177-3AD203B41FA5}">
                      <a16:colId xmlns:a16="http://schemas.microsoft.com/office/drawing/2014/main" val="3847796895"/>
                    </a:ext>
                  </a:extLst>
                </a:gridCol>
                <a:gridCol w="850900">
                  <a:extLst>
                    <a:ext uri="{9D8B030D-6E8A-4147-A177-3AD203B41FA5}">
                      <a16:colId xmlns:a16="http://schemas.microsoft.com/office/drawing/2014/main" val="4182552488"/>
                    </a:ext>
                  </a:extLst>
                </a:gridCol>
              </a:tblGrid>
              <a:tr h="182880">
                <a:tc>
                  <a:txBody>
                    <a:bodyPr/>
                    <a:lstStyle/>
                    <a:p>
                      <a:pPr algn="l" fontAlgn="b"/>
                      <a:r>
                        <a:rPr lang="en-US" sz="1100" b="0" i="0" u="none" strike="noStrike">
                          <a:solidFill>
                            <a:srgbClr val="000000"/>
                          </a:solidFill>
                          <a:effectLst/>
                          <a:latin typeface="Calibri" panose="020F0502020204030204" pitchFamily="34" charset="0"/>
                        </a:rPr>
                        <a:t> </a:t>
                      </a:r>
                    </a:p>
                  </a:txBody>
                  <a:tcPr marL="3810" marR="3810" marT="381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100" b="0" i="0" u="none" strike="noStrike">
                          <a:solidFill>
                            <a:srgbClr val="000000"/>
                          </a:solidFill>
                          <a:effectLst/>
                          <a:latin typeface="Calibri" panose="020F0502020204030204" pitchFamily="34" charset="0"/>
                        </a:rPr>
                        <a:t>Year 1</a:t>
                      </a:r>
                    </a:p>
                  </a:txBody>
                  <a:tcPr marL="3810" marR="3810" marT="381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100" b="0" i="0" u="none" strike="noStrike">
                          <a:solidFill>
                            <a:srgbClr val="000000"/>
                          </a:solidFill>
                          <a:effectLst/>
                          <a:latin typeface="Calibri" panose="020F0502020204030204" pitchFamily="34" charset="0"/>
                        </a:rPr>
                        <a:t>Year 2</a:t>
                      </a:r>
                    </a:p>
                  </a:txBody>
                  <a:tcPr marL="3810" marR="3810" marT="381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100" b="0" i="0" u="none" strike="noStrike">
                          <a:solidFill>
                            <a:srgbClr val="000000"/>
                          </a:solidFill>
                          <a:effectLst/>
                          <a:latin typeface="Calibri" panose="020F0502020204030204" pitchFamily="34" charset="0"/>
                        </a:rPr>
                        <a:t>Year 3</a:t>
                      </a:r>
                    </a:p>
                  </a:txBody>
                  <a:tcPr marL="3810" marR="3810" marT="381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100" b="0" i="0" u="none" strike="noStrike">
                          <a:solidFill>
                            <a:srgbClr val="000000"/>
                          </a:solidFill>
                          <a:effectLst/>
                          <a:latin typeface="Calibri" panose="020F0502020204030204" pitchFamily="34" charset="0"/>
                        </a:rPr>
                        <a:t>Year 4</a:t>
                      </a:r>
                    </a:p>
                  </a:txBody>
                  <a:tcPr marL="3810" marR="3810" marT="381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659985030"/>
                  </a:ext>
                </a:extLst>
              </a:tr>
              <a:tr h="182880">
                <a:tc>
                  <a:txBody>
                    <a:bodyPr/>
                    <a:lstStyle/>
                    <a:p>
                      <a:pPr algn="l" fontAlgn="b"/>
                      <a:r>
                        <a:rPr lang="en-US" sz="1100" b="0" i="0" u="none" strike="noStrike">
                          <a:solidFill>
                            <a:srgbClr val="000000"/>
                          </a:solidFill>
                          <a:effectLst/>
                          <a:latin typeface="Calibri" panose="020F0502020204030204" pitchFamily="34" charset="0"/>
                        </a:rPr>
                        <a:t>Annual Repair Cost</a:t>
                      </a:r>
                    </a:p>
                  </a:txBody>
                  <a:tcPr marL="3810" marR="3810" marT="381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100" b="0" i="0" u="none" strike="noStrike">
                          <a:solidFill>
                            <a:srgbClr val="000000"/>
                          </a:solidFill>
                          <a:effectLst/>
                          <a:latin typeface="Calibri" panose="020F0502020204030204" pitchFamily="34" charset="0"/>
                        </a:rPr>
                        <a:t> $         60,000 </a:t>
                      </a:r>
                    </a:p>
                  </a:txBody>
                  <a:tcPr marL="3810" marR="3810" marT="381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100" b="0" i="0" u="none" strike="noStrike">
                          <a:solidFill>
                            <a:srgbClr val="000000"/>
                          </a:solidFill>
                          <a:effectLst/>
                          <a:latin typeface="Calibri" panose="020F0502020204030204" pitchFamily="34" charset="0"/>
                        </a:rPr>
                        <a:t> $    125,000 </a:t>
                      </a:r>
                    </a:p>
                  </a:txBody>
                  <a:tcPr marL="3810" marR="3810" marT="381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100" b="0" i="0" u="none" strike="noStrike" dirty="0">
                          <a:solidFill>
                            <a:srgbClr val="000000"/>
                          </a:solidFill>
                          <a:effectLst/>
                          <a:latin typeface="Calibri" panose="020F0502020204030204" pitchFamily="34" charset="0"/>
                        </a:rPr>
                        <a:t> $      55,000 </a:t>
                      </a:r>
                    </a:p>
                  </a:txBody>
                  <a:tcPr marL="3810" marR="3810" marT="381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100" b="0" i="0" u="none" strike="noStrike">
                          <a:solidFill>
                            <a:srgbClr val="000000"/>
                          </a:solidFill>
                          <a:effectLst/>
                          <a:latin typeface="Calibri" panose="020F0502020204030204" pitchFamily="34" charset="0"/>
                        </a:rPr>
                        <a:t> $      155,000 </a:t>
                      </a:r>
                    </a:p>
                  </a:txBody>
                  <a:tcPr marL="3810" marR="3810" marT="381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745140806"/>
                  </a:ext>
                </a:extLst>
              </a:tr>
              <a:tr h="182880">
                <a:tc>
                  <a:txBody>
                    <a:bodyPr/>
                    <a:lstStyle/>
                    <a:p>
                      <a:pPr algn="l" fontAlgn="b"/>
                      <a:r>
                        <a:rPr lang="en-US" sz="1100" b="0" i="0" u="none" strike="noStrike">
                          <a:solidFill>
                            <a:srgbClr val="000000"/>
                          </a:solidFill>
                          <a:effectLst/>
                          <a:latin typeface="Calibri" panose="020F0502020204030204" pitchFamily="34" charset="0"/>
                        </a:rPr>
                        <a:t>Deviation from Average</a:t>
                      </a:r>
                    </a:p>
                  </a:txBody>
                  <a:tcPr marL="3810" marR="3810" marT="381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100" b="0" i="0" u="none" strike="noStrike">
                          <a:solidFill>
                            <a:srgbClr val="006100"/>
                          </a:solidFill>
                          <a:effectLst/>
                          <a:latin typeface="Calibri" panose="020F0502020204030204" pitchFamily="34" charset="0"/>
                        </a:rPr>
                        <a:t> $       (33,000)</a:t>
                      </a:r>
                    </a:p>
                  </a:txBody>
                  <a:tcPr marL="3810" marR="3810" marT="381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FCE"/>
                    </a:solidFill>
                  </a:tcPr>
                </a:tc>
                <a:tc>
                  <a:txBody>
                    <a:bodyPr/>
                    <a:lstStyle/>
                    <a:p>
                      <a:pPr algn="l" fontAlgn="b"/>
                      <a:r>
                        <a:rPr lang="en-US" sz="1100" b="0" i="0" u="none" strike="noStrike">
                          <a:solidFill>
                            <a:srgbClr val="9C0006"/>
                          </a:solidFill>
                          <a:effectLst/>
                          <a:latin typeface="Calibri" panose="020F0502020204030204" pitchFamily="34" charset="0"/>
                        </a:rPr>
                        <a:t> $      32,000 </a:t>
                      </a:r>
                    </a:p>
                  </a:txBody>
                  <a:tcPr marL="3810" marR="3810" marT="381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7CE"/>
                    </a:solidFill>
                  </a:tcPr>
                </a:tc>
                <a:tc>
                  <a:txBody>
                    <a:bodyPr/>
                    <a:lstStyle/>
                    <a:p>
                      <a:pPr algn="l" fontAlgn="b"/>
                      <a:r>
                        <a:rPr lang="en-US" sz="1100" b="0" i="0" u="none" strike="noStrike">
                          <a:solidFill>
                            <a:srgbClr val="006100"/>
                          </a:solidFill>
                          <a:effectLst/>
                          <a:latin typeface="Calibri" panose="020F0502020204030204" pitchFamily="34" charset="0"/>
                        </a:rPr>
                        <a:t> $     (38,000)</a:t>
                      </a:r>
                    </a:p>
                  </a:txBody>
                  <a:tcPr marL="3810" marR="3810" marT="381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FCE"/>
                    </a:solidFill>
                  </a:tcPr>
                </a:tc>
                <a:tc>
                  <a:txBody>
                    <a:bodyPr/>
                    <a:lstStyle/>
                    <a:p>
                      <a:pPr algn="l" fontAlgn="b"/>
                      <a:r>
                        <a:rPr lang="en-US" sz="1100" b="0" i="0" u="none" strike="noStrike">
                          <a:solidFill>
                            <a:srgbClr val="9C0006"/>
                          </a:solidFill>
                          <a:effectLst/>
                          <a:latin typeface="Calibri" panose="020F0502020204030204" pitchFamily="34" charset="0"/>
                        </a:rPr>
                        <a:t> $         62,000 </a:t>
                      </a:r>
                    </a:p>
                  </a:txBody>
                  <a:tcPr marL="3810" marR="3810" marT="381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7CE"/>
                    </a:solidFill>
                  </a:tcPr>
                </a:tc>
                <a:extLst>
                  <a:ext uri="{0D108BD9-81ED-4DB2-BD59-A6C34878D82A}">
                    <a16:rowId xmlns:a16="http://schemas.microsoft.com/office/drawing/2014/main" val="3667250597"/>
                  </a:ext>
                </a:extLst>
              </a:tr>
              <a:tr h="182880">
                <a:tc>
                  <a:txBody>
                    <a:bodyPr/>
                    <a:lstStyle/>
                    <a:p>
                      <a:pPr algn="l" fontAlgn="b"/>
                      <a:r>
                        <a:rPr lang="en-US" sz="1100" b="0" i="0" u="none" strike="noStrike">
                          <a:solidFill>
                            <a:srgbClr val="000000"/>
                          </a:solidFill>
                          <a:effectLst/>
                          <a:latin typeface="Calibri" panose="020F0502020204030204" pitchFamily="34" charset="0"/>
                        </a:rPr>
                        <a:t>Cost as a Percent of Average</a:t>
                      </a:r>
                    </a:p>
                  </a:txBody>
                  <a:tcPr marL="3810" marR="3810" marT="381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100" b="0" i="0" u="none" strike="noStrike">
                          <a:solidFill>
                            <a:srgbClr val="000000"/>
                          </a:solidFill>
                          <a:effectLst/>
                          <a:latin typeface="Calibri" panose="020F0502020204030204" pitchFamily="34" charset="0"/>
                        </a:rPr>
                        <a:t>65%</a:t>
                      </a:r>
                    </a:p>
                  </a:txBody>
                  <a:tcPr marL="3810" marR="3810" marT="381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100" b="0" i="0" u="none" strike="noStrike">
                          <a:solidFill>
                            <a:srgbClr val="000000"/>
                          </a:solidFill>
                          <a:effectLst/>
                          <a:latin typeface="Calibri" panose="020F0502020204030204" pitchFamily="34" charset="0"/>
                        </a:rPr>
                        <a:t>134%</a:t>
                      </a:r>
                    </a:p>
                  </a:txBody>
                  <a:tcPr marL="3810" marR="3810" marT="381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100" b="0" i="0" u="none" strike="noStrike">
                          <a:solidFill>
                            <a:srgbClr val="000000"/>
                          </a:solidFill>
                          <a:effectLst/>
                          <a:latin typeface="Calibri" panose="020F0502020204030204" pitchFamily="34" charset="0"/>
                        </a:rPr>
                        <a:t>59%</a:t>
                      </a:r>
                    </a:p>
                  </a:txBody>
                  <a:tcPr marL="3810" marR="3810" marT="381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100" b="0" i="0" u="none" strike="noStrike" dirty="0">
                          <a:solidFill>
                            <a:srgbClr val="000000"/>
                          </a:solidFill>
                          <a:effectLst/>
                          <a:latin typeface="Calibri" panose="020F0502020204030204" pitchFamily="34" charset="0"/>
                        </a:rPr>
                        <a:t>167%</a:t>
                      </a:r>
                    </a:p>
                  </a:txBody>
                  <a:tcPr marL="3810" marR="3810" marT="381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921079682"/>
                  </a:ext>
                </a:extLst>
              </a:tr>
            </a:tbl>
          </a:graphicData>
        </a:graphic>
      </p:graphicFrame>
      <p:graphicFrame>
        <p:nvGraphicFramePr>
          <p:cNvPr id="10" name="Table 9">
            <a:extLst>
              <a:ext uri="{FF2B5EF4-FFF2-40B4-BE49-F238E27FC236}">
                <a16:creationId xmlns:a16="http://schemas.microsoft.com/office/drawing/2014/main" id="{7C06671F-655A-4BC1-879E-F6B21C2C8DD7}"/>
              </a:ext>
            </a:extLst>
          </p:cNvPr>
          <p:cNvGraphicFramePr>
            <a:graphicFrameLocks noGrp="1"/>
          </p:cNvGraphicFramePr>
          <p:nvPr/>
        </p:nvGraphicFramePr>
        <p:xfrm>
          <a:off x="1391771" y="5184142"/>
          <a:ext cx="5943600" cy="731520"/>
        </p:xfrm>
        <a:graphic>
          <a:graphicData uri="http://schemas.openxmlformats.org/drawingml/2006/table">
            <a:tbl>
              <a:tblPr/>
              <a:tblGrid>
                <a:gridCol w="1879600">
                  <a:extLst>
                    <a:ext uri="{9D8B030D-6E8A-4147-A177-3AD203B41FA5}">
                      <a16:colId xmlns:a16="http://schemas.microsoft.com/office/drawing/2014/main" val="4211761145"/>
                    </a:ext>
                  </a:extLst>
                </a:gridCol>
                <a:gridCol w="850900">
                  <a:extLst>
                    <a:ext uri="{9D8B030D-6E8A-4147-A177-3AD203B41FA5}">
                      <a16:colId xmlns:a16="http://schemas.microsoft.com/office/drawing/2014/main" val="1304440801"/>
                    </a:ext>
                  </a:extLst>
                </a:gridCol>
                <a:gridCol w="787400">
                  <a:extLst>
                    <a:ext uri="{9D8B030D-6E8A-4147-A177-3AD203B41FA5}">
                      <a16:colId xmlns:a16="http://schemas.microsoft.com/office/drawing/2014/main" val="91648155"/>
                    </a:ext>
                  </a:extLst>
                </a:gridCol>
                <a:gridCol w="787400">
                  <a:extLst>
                    <a:ext uri="{9D8B030D-6E8A-4147-A177-3AD203B41FA5}">
                      <a16:colId xmlns:a16="http://schemas.microsoft.com/office/drawing/2014/main" val="3847796895"/>
                    </a:ext>
                  </a:extLst>
                </a:gridCol>
                <a:gridCol w="850900">
                  <a:extLst>
                    <a:ext uri="{9D8B030D-6E8A-4147-A177-3AD203B41FA5}">
                      <a16:colId xmlns:a16="http://schemas.microsoft.com/office/drawing/2014/main" val="4182552488"/>
                    </a:ext>
                  </a:extLst>
                </a:gridCol>
                <a:gridCol w="787400">
                  <a:extLst>
                    <a:ext uri="{9D8B030D-6E8A-4147-A177-3AD203B41FA5}">
                      <a16:colId xmlns:a16="http://schemas.microsoft.com/office/drawing/2014/main" val="511625983"/>
                    </a:ext>
                  </a:extLst>
                </a:gridCol>
              </a:tblGrid>
              <a:tr h="182880">
                <a:tc>
                  <a:txBody>
                    <a:bodyPr/>
                    <a:lstStyle/>
                    <a:p>
                      <a:pPr algn="l" fontAlgn="b"/>
                      <a:r>
                        <a:rPr lang="en-US" sz="1100" b="0" i="0" u="none" strike="noStrike" dirty="0">
                          <a:solidFill>
                            <a:srgbClr val="000000"/>
                          </a:solidFill>
                          <a:effectLst/>
                          <a:latin typeface="Calibri" panose="020F0502020204030204" pitchFamily="34" charset="0"/>
                        </a:rPr>
                        <a:t> </a:t>
                      </a:r>
                    </a:p>
                  </a:txBody>
                  <a:tcPr marL="3810" marR="3810" marT="381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100" b="0" i="0" u="none" strike="noStrike">
                          <a:solidFill>
                            <a:srgbClr val="000000"/>
                          </a:solidFill>
                          <a:effectLst/>
                          <a:latin typeface="Calibri" panose="020F0502020204030204" pitchFamily="34" charset="0"/>
                        </a:rPr>
                        <a:t>Year 1</a:t>
                      </a:r>
                    </a:p>
                  </a:txBody>
                  <a:tcPr marL="3810" marR="3810" marT="381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100" b="0" i="0" u="none" strike="noStrike" dirty="0">
                          <a:solidFill>
                            <a:srgbClr val="000000"/>
                          </a:solidFill>
                          <a:effectLst/>
                          <a:latin typeface="Calibri" panose="020F0502020204030204" pitchFamily="34" charset="0"/>
                        </a:rPr>
                        <a:t>Year 2</a:t>
                      </a:r>
                    </a:p>
                  </a:txBody>
                  <a:tcPr marL="3810" marR="3810" marT="381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100" b="0" i="0" u="none" strike="noStrike">
                          <a:solidFill>
                            <a:srgbClr val="000000"/>
                          </a:solidFill>
                          <a:effectLst/>
                          <a:latin typeface="Calibri" panose="020F0502020204030204" pitchFamily="34" charset="0"/>
                        </a:rPr>
                        <a:t>Year 3</a:t>
                      </a:r>
                    </a:p>
                  </a:txBody>
                  <a:tcPr marL="3810" marR="3810" marT="381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100" b="0" i="0" u="none" strike="noStrike">
                          <a:solidFill>
                            <a:srgbClr val="000000"/>
                          </a:solidFill>
                          <a:effectLst/>
                          <a:latin typeface="Calibri" panose="020F0502020204030204" pitchFamily="34" charset="0"/>
                        </a:rPr>
                        <a:t>Year 4</a:t>
                      </a:r>
                    </a:p>
                  </a:txBody>
                  <a:tcPr marL="3810" marR="3810" marT="381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100" b="0" i="0" u="none" strike="noStrike">
                          <a:solidFill>
                            <a:srgbClr val="000000"/>
                          </a:solidFill>
                          <a:effectLst/>
                          <a:latin typeface="Calibri" panose="020F0502020204030204" pitchFamily="34" charset="0"/>
                        </a:rPr>
                        <a:t>Year 5</a:t>
                      </a:r>
                    </a:p>
                  </a:txBody>
                  <a:tcPr marL="3810" marR="3810" marT="381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659985030"/>
                  </a:ext>
                </a:extLst>
              </a:tr>
              <a:tr h="182880">
                <a:tc>
                  <a:txBody>
                    <a:bodyPr/>
                    <a:lstStyle/>
                    <a:p>
                      <a:pPr algn="l" fontAlgn="b"/>
                      <a:r>
                        <a:rPr lang="en-US" sz="1100" b="0" i="0" u="none" strike="noStrike">
                          <a:solidFill>
                            <a:srgbClr val="000000"/>
                          </a:solidFill>
                          <a:effectLst/>
                          <a:latin typeface="Calibri" panose="020F0502020204030204" pitchFamily="34" charset="0"/>
                        </a:rPr>
                        <a:t>Annual Repair Cost</a:t>
                      </a:r>
                    </a:p>
                  </a:txBody>
                  <a:tcPr marL="3810" marR="3810" marT="381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100" b="0" i="0" u="none" strike="noStrike">
                          <a:solidFill>
                            <a:srgbClr val="000000"/>
                          </a:solidFill>
                          <a:effectLst/>
                          <a:latin typeface="Calibri" panose="020F0502020204030204" pitchFamily="34" charset="0"/>
                        </a:rPr>
                        <a:t> $         60,000 </a:t>
                      </a:r>
                    </a:p>
                  </a:txBody>
                  <a:tcPr marL="3810" marR="3810" marT="381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100" b="0" i="0" u="none" strike="noStrike">
                          <a:solidFill>
                            <a:srgbClr val="000000"/>
                          </a:solidFill>
                          <a:effectLst/>
                          <a:latin typeface="Calibri" panose="020F0502020204030204" pitchFamily="34" charset="0"/>
                        </a:rPr>
                        <a:t> $    125,000 </a:t>
                      </a:r>
                    </a:p>
                  </a:txBody>
                  <a:tcPr marL="3810" marR="3810" marT="381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100" b="0" i="0" u="none" strike="noStrike">
                          <a:solidFill>
                            <a:srgbClr val="000000"/>
                          </a:solidFill>
                          <a:effectLst/>
                          <a:latin typeface="Calibri" panose="020F0502020204030204" pitchFamily="34" charset="0"/>
                        </a:rPr>
                        <a:t> $      55,000 </a:t>
                      </a:r>
                    </a:p>
                  </a:txBody>
                  <a:tcPr marL="3810" marR="3810" marT="381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100" b="0" i="0" u="none" strike="noStrike">
                          <a:solidFill>
                            <a:srgbClr val="000000"/>
                          </a:solidFill>
                          <a:effectLst/>
                          <a:latin typeface="Calibri" panose="020F0502020204030204" pitchFamily="34" charset="0"/>
                        </a:rPr>
                        <a:t> $      155,000 </a:t>
                      </a:r>
                    </a:p>
                  </a:txBody>
                  <a:tcPr marL="3810" marR="3810" marT="381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100" b="0" i="0" u="none" strike="noStrike">
                          <a:solidFill>
                            <a:srgbClr val="000000"/>
                          </a:solidFill>
                          <a:effectLst/>
                          <a:latin typeface="Calibri" panose="020F0502020204030204" pitchFamily="34" charset="0"/>
                        </a:rPr>
                        <a:t> $      70,000 </a:t>
                      </a:r>
                    </a:p>
                  </a:txBody>
                  <a:tcPr marL="3810" marR="3810" marT="381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745140806"/>
                  </a:ext>
                </a:extLst>
              </a:tr>
              <a:tr h="182880">
                <a:tc>
                  <a:txBody>
                    <a:bodyPr/>
                    <a:lstStyle/>
                    <a:p>
                      <a:pPr algn="l" fontAlgn="b"/>
                      <a:r>
                        <a:rPr lang="en-US" sz="1100" b="0" i="0" u="none" strike="noStrike">
                          <a:solidFill>
                            <a:srgbClr val="000000"/>
                          </a:solidFill>
                          <a:effectLst/>
                          <a:latin typeface="Calibri" panose="020F0502020204030204" pitchFamily="34" charset="0"/>
                        </a:rPr>
                        <a:t>Deviation from Average</a:t>
                      </a:r>
                    </a:p>
                  </a:txBody>
                  <a:tcPr marL="3810" marR="3810" marT="381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100" b="0" i="0" u="none" strike="noStrike">
                          <a:solidFill>
                            <a:srgbClr val="006100"/>
                          </a:solidFill>
                          <a:effectLst/>
                          <a:latin typeface="Calibri" panose="020F0502020204030204" pitchFamily="34" charset="0"/>
                        </a:rPr>
                        <a:t> $       (33,000)</a:t>
                      </a:r>
                    </a:p>
                  </a:txBody>
                  <a:tcPr marL="3810" marR="3810" marT="381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FCE"/>
                    </a:solidFill>
                  </a:tcPr>
                </a:tc>
                <a:tc>
                  <a:txBody>
                    <a:bodyPr/>
                    <a:lstStyle/>
                    <a:p>
                      <a:pPr algn="l" fontAlgn="b"/>
                      <a:r>
                        <a:rPr lang="en-US" sz="1100" b="0" i="0" u="none" strike="noStrike">
                          <a:solidFill>
                            <a:srgbClr val="9C0006"/>
                          </a:solidFill>
                          <a:effectLst/>
                          <a:latin typeface="Calibri" panose="020F0502020204030204" pitchFamily="34" charset="0"/>
                        </a:rPr>
                        <a:t> $      32,000 </a:t>
                      </a:r>
                    </a:p>
                  </a:txBody>
                  <a:tcPr marL="3810" marR="3810" marT="381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7CE"/>
                    </a:solidFill>
                  </a:tcPr>
                </a:tc>
                <a:tc>
                  <a:txBody>
                    <a:bodyPr/>
                    <a:lstStyle/>
                    <a:p>
                      <a:pPr algn="l" fontAlgn="b"/>
                      <a:r>
                        <a:rPr lang="en-US" sz="1100" b="0" i="0" u="none" strike="noStrike">
                          <a:solidFill>
                            <a:srgbClr val="006100"/>
                          </a:solidFill>
                          <a:effectLst/>
                          <a:latin typeface="Calibri" panose="020F0502020204030204" pitchFamily="34" charset="0"/>
                        </a:rPr>
                        <a:t> $     (38,000)</a:t>
                      </a:r>
                    </a:p>
                  </a:txBody>
                  <a:tcPr marL="3810" marR="3810" marT="381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FCE"/>
                    </a:solidFill>
                  </a:tcPr>
                </a:tc>
                <a:tc>
                  <a:txBody>
                    <a:bodyPr/>
                    <a:lstStyle/>
                    <a:p>
                      <a:pPr algn="l" fontAlgn="b"/>
                      <a:r>
                        <a:rPr lang="en-US" sz="1100" b="0" i="0" u="none" strike="noStrike">
                          <a:solidFill>
                            <a:srgbClr val="9C0006"/>
                          </a:solidFill>
                          <a:effectLst/>
                          <a:latin typeface="Calibri" panose="020F0502020204030204" pitchFamily="34" charset="0"/>
                        </a:rPr>
                        <a:t> $         62,000 </a:t>
                      </a:r>
                    </a:p>
                  </a:txBody>
                  <a:tcPr marL="3810" marR="3810" marT="381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7CE"/>
                    </a:solidFill>
                  </a:tcPr>
                </a:tc>
                <a:tc>
                  <a:txBody>
                    <a:bodyPr/>
                    <a:lstStyle/>
                    <a:p>
                      <a:pPr algn="l" fontAlgn="b"/>
                      <a:r>
                        <a:rPr lang="en-US" sz="1100" b="0" i="0" u="none" strike="noStrike">
                          <a:solidFill>
                            <a:srgbClr val="006100"/>
                          </a:solidFill>
                          <a:effectLst/>
                          <a:latin typeface="Calibri" panose="020F0502020204030204" pitchFamily="34" charset="0"/>
                        </a:rPr>
                        <a:t> $     (23,000)</a:t>
                      </a:r>
                    </a:p>
                  </a:txBody>
                  <a:tcPr marL="3810" marR="3810" marT="381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FCE"/>
                    </a:solidFill>
                  </a:tcPr>
                </a:tc>
                <a:extLst>
                  <a:ext uri="{0D108BD9-81ED-4DB2-BD59-A6C34878D82A}">
                    <a16:rowId xmlns:a16="http://schemas.microsoft.com/office/drawing/2014/main" val="3667250597"/>
                  </a:ext>
                </a:extLst>
              </a:tr>
              <a:tr h="182880">
                <a:tc>
                  <a:txBody>
                    <a:bodyPr/>
                    <a:lstStyle/>
                    <a:p>
                      <a:pPr algn="l" fontAlgn="b"/>
                      <a:r>
                        <a:rPr lang="en-US" sz="1100" b="0" i="0" u="none" strike="noStrike">
                          <a:solidFill>
                            <a:srgbClr val="000000"/>
                          </a:solidFill>
                          <a:effectLst/>
                          <a:latin typeface="Calibri" panose="020F0502020204030204" pitchFamily="34" charset="0"/>
                        </a:rPr>
                        <a:t>Cost as a Percent of Average</a:t>
                      </a:r>
                    </a:p>
                  </a:txBody>
                  <a:tcPr marL="3810" marR="3810" marT="381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100" b="0" i="0" u="none" strike="noStrike">
                          <a:solidFill>
                            <a:srgbClr val="000000"/>
                          </a:solidFill>
                          <a:effectLst/>
                          <a:latin typeface="Calibri" panose="020F0502020204030204" pitchFamily="34" charset="0"/>
                        </a:rPr>
                        <a:t>65%</a:t>
                      </a:r>
                    </a:p>
                  </a:txBody>
                  <a:tcPr marL="3810" marR="3810" marT="381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100" b="0" i="0" u="none" strike="noStrike" dirty="0">
                          <a:solidFill>
                            <a:srgbClr val="000000"/>
                          </a:solidFill>
                          <a:effectLst/>
                          <a:latin typeface="Calibri" panose="020F0502020204030204" pitchFamily="34" charset="0"/>
                        </a:rPr>
                        <a:t>134%</a:t>
                      </a:r>
                    </a:p>
                  </a:txBody>
                  <a:tcPr marL="3810" marR="3810" marT="381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100" b="0" i="0" u="none" strike="noStrike">
                          <a:solidFill>
                            <a:srgbClr val="000000"/>
                          </a:solidFill>
                          <a:effectLst/>
                          <a:latin typeface="Calibri" panose="020F0502020204030204" pitchFamily="34" charset="0"/>
                        </a:rPr>
                        <a:t>59%</a:t>
                      </a:r>
                    </a:p>
                  </a:txBody>
                  <a:tcPr marL="3810" marR="3810" marT="381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100" b="0" i="0" u="none" strike="noStrike">
                          <a:solidFill>
                            <a:srgbClr val="000000"/>
                          </a:solidFill>
                          <a:effectLst/>
                          <a:latin typeface="Calibri" panose="020F0502020204030204" pitchFamily="34" charset="0"/>
                        </a:rPr>
                        <a:t>167%</a:t>
                      </a:r>
                    </a:p>
                  </a:txBody>
                  <a:tcPr marL="3810" marR="3810" marT="381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100" b="0" i="0" u="none" strike="noStrike" dirty="0">
                          <a:solidFill>
                            <a:srgbClr val="000000"/>
                          </a:solidFill>
                          <a:effectLst/>
                          <a:latin typeface="Calibri" panose="020F0502020204030204" pitchFamily="34" charset="0"/>
                        </a:rPr>
                        <a:t>75%</a:t>
                      </a:r>
                    </a:p>
                  </a:txBody>
                  <a:tcPr marL="3810" marR="3810" marT="381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921079682"/>
                  </a:ext>
                </a:extLst>
              </a:tr>
            </a:tbl>
          </a:graphicData>
        </a:graphic>
      </p:graphicFrame>
      <p:graphicFrame>
        <p:nvGraphicFramePr>
          <p:cNvPr id="11" name="Table 10">
            <a:extLst>
              <a:ext uri="{FF2B5EF4-FFF2-40B4-BE49-F238E27FC236}">
                <a16:creationId xmlns:a16="http://schemas.microsoft.com/office/drawing/2014/main" id="{FC3FB5F9-D4BB-4E6D-ADB9-C8451E430645}"/>
              </a:ext>
            </a:extLst>
          </p:cNvPr>
          <p:cNvGraphicFramePr>
            <a:graphicFrameLocks noGrp="1"/>
          </p:cNvGraphicFramePr>
          <p:nvPr/>
        </p:nvGraphicFramePr>
        <p:xfrm>
          <a:off x="3437592" y="6002020"/>
          <a:ext cx="2730500" cy="354330"/>
        </p:xfrm>
        <a:graphic>
          <a:graphicData uri="http://schemas.openxmlformats.org/drawingml/2006/table">
            <a:tbl>
              <a:tblPr/>
              <a:tblGrid>
                <a:gridCol w="1879600">
                  <a:extLst>
                    <a:ext uri="{9D8B030D-6E8A-4147-A177-3AD203B41FA5}">
                      <a16:colId xmlns:a16="http://schemas.microsoft.com/office/drawing/2014/main" val="3057223222"/>
                    </a:ext>
                  </a:extLst>
                </a:gridCol>
                <a:gridCol w="850900">
                  <a:extLst>
                    <a:ext uri="{9D8B030D-6E8A-4147-A177-3AD203B41FA5}">
                      <a16:colId xmlns:a16="http://schemas.microsoft.com/office/drawing/2014/main" val="165674652"/>
                    </a:ext>
                  </a:extLst>
                </a:gridCol>
              </a:tblGrid>
              <a:tr h="82677">
                <a:tc>
                  <a:txBody>
                    <a:bodyPr/>
                    <a:lstStyle/>
                    <a:p>
                      <a:pPr algn="l" fontAlgn="t"/>
                      <a:r>
                        <a:rPr lang="en-US" sz="1100" b="0" i="0" u="none" strike="noStrike">
                          <a:solidFill>
                            <a:srgbClr val="000000"/>
                          </a:solidFill>
                          <a:effectLst/>
                          <a:latin typeface="Calibri" panose="020F0502020204030204" pitchFamily="34" charset="0"/>
                        </a:rPr>
                        <a:t>Total</a:t>
                      </a:r>
                    </a:p>
                  </a:txBody>
                  <a:tcPr marL="3810" marR="3810" marT="381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100" b="0" i="0" u="none" strike="noStrike">
                          <a:solidFill>
                            <a:srgbClr val="000000"/>
                          </a:solidFill>
                          <a:effectLst/>
                          <a:latin typeface="Calibri" panose="020F0502020204030204" pitchFamily="34" charset="0"/>
                        </a:rPr>
                        <a:t> $      465,000 </a:t>
                      </a:r>
                    </a:p>
                  </a:txBody>
                  <a:tcPr marL="3810" marR="3810" marT="381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911396475"/>
                  </a:ext>
                </a:extLst>
              </a:tr>
              <a:tr h="182880">
                <a:tc>
                  <a:txBody>
                    <a:bodyPr/>
                    <a:lstStyle/>
                    <a:p>
                      <a:pPr algn="l" fontAlgn="ctr"/>
                      <a:r>
                        <a:rPr lang="en-US" sz="1100" b="0" i="0" u="none" strike="noStrike">
                          <a:solidFill>
                            <a:srgbClr val="000000"/>
                          </a:solidFill>
                          <a:effectLst/>
                          <a:latin typeface="Calibri" panose="020F0502020204030204" pitchFamily="34" charset="0"/>
                        </a:rPr>
                        <a:t>Average</a:t>
                      </a:r>
                    </a:p>
                  </a:txBody>
                  <a:tcPr marL="3810" marR="3810" marT="381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100" b="0" i="0" u="none" strike="noStrike" dirty="0">
                          <a:solidFill>
                            <a:srgbClr val="000000"/>
                          </a:solidFill>
                          <a:effectLst/>
                          <a:latin typeface="Calibri" panose="020F0502020204030204" pitchFamily="34" charset="0"/>
                        </a:rPr>
                        <a:t> $         93,000 </a:t>
                      </a:r>
                    </a:p>
                  </a:txBody>
                  <a:tcPr marL="3810" marR="3810" marT="381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199128385"/>
                  </a:ext>
                </a:extLst>
              </a:tr>
            </a:tbl>
          </a:graphicData>
        </a:graphic>
      </p:graphicFrame>
      <p:sp>
        <p:nvSpPr>
          <p:cNvPr id="3" name="Rectangle 2">
            <a:extLst>
              <a:ext uri="{FF2B5EF4-FFF2-40B4-BE49-F238E27FC236}">
                <a16:creationId xmlns:a16="http://schemas.microsoft.com/office/drawing/2014/main" id="{B89B5917-6CB9-401D-B2D9-4C04F4C8FCB7}"/>
              </a:ext>
            </a:extLst>
          </p:cNvPr>
          <p:cNvSpPr/>
          <p:nvPr/>
        </p:nvSpPr>
        <p:spPr>
          <a:xfrm>
            <a:off x="5168900" y="1828800"/>
            <a:ext cx="3517900" cy="830997"/>
          </a:xfrm>
          <a:prstGeom prst="rect">
            <a:avLst/>
          </a:prstGeom>
        </p:spPr>
        <p:txBody>
          <a:bodyPr wrap="square">
            <a:spAutoFit/>
          </a:bodyPr>
          <a:lstStyle/>
          <a:p>
            <a:pPr algn="ctr"/>
            <a:r>
              <a:rPr lang="en-US" sz="2400" dirty="0"/>
              <a:t>Understanding the transfer of risk</a:t>
            </a:r>
          </a:p>
        </p:txBody>
      </p:sp>
    </p:spTree>
    <p:extLst>
      <p:ext uri="{BB962C8B-B14F-4D97-AF65-F5344CB8AC3E}">
        <p14:creationId xmlns:p14="http://schemas.microsoft.com/office/powerpoint/2010/main" val="14864125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0-#ppt_w/2"/>
                                          </p:val>
                                        </p:tav>
                                        <p:tav tm="100000">
                                          <p:val>
                                            <p:strVal val="#ppt_x"/>
                                          </p:val>
                                        </p:tav>
                                      </p:tavLst>
                                    </p:anim>
                                    <p:anim calcmode="lin" valueType="num">
                                      <p:cBhvr additive="base">
                                        <p:cTn id="8" dur="500" fill="hold"/>
                                        <p:tgtEl>
                                          <p:spTgt spid="6"/>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nodeType="clickEffect">
                                  <p:stCondLst>
                                    <p:cond delay="0"/>
                                  </p:stCondLst>
                                  <p:childTnLst>
                                    <p:set>
                                      <p:cBhvr>
                                        <p:cTn id="12" dur="1" fill="hold">
                                          <p:stCondLst>
                                            <p:cond delay="0"/>
                                          </p:stCondLst>
                                        </p:cTn>
                                        <p:tgtEl>
                                          <p:spTgt spid="7"/>
                                        </p:tgtEl>
                                        <p:attrNameLst>
                                          <p:attrName>style.visibility</p:attrName>
                                        </p:attrNameLst>
                                      </p:cBhvr>
                                      <p:to>
                                        <p:strVal val="visible"/>
                                      </p:to>
                                    </p:set>
                                    <p:anim calcmode="lin" valueType="num">
                                      <p:cBhvr additive="base">
                                        <p:cTn id="13" dur="500" fill="hold"/>
                                        <p:tgtEl>
                                          <p:spTgt spid="7"/>
                                        </p:tgtEl>
                                        <p:attrNameLst>
                                          <p:attrName>ppt_x</p:attrName>
                                        </p:attrNameLst>
                                      </p:cBhvr>
                                      <p:tavLst>
                                        <p:tav tm="0">
                                          <p:val>
                                            <p:strVal val="0-#ppt_w/2"/>
                                          </p:val>
                                        </p:tav>
                                        <p:tav tm="100000">
                                          <p:val>
                                            <p:strVal val="#ppt_x"/>
                                          </p:val>
                                        </p:tav>
                                      </p:tavLst>
                                    </p:anim>
                                    <p:anim calcmode="lin" valueType="num">
                                      <p:cBhvr additive="base">
                                        <p:cTn id="14" dur="500" fill="hold"/>
                                        <p:tgtEl>
                                          <p:spTgt spid="7"/>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nodeType="clickEffect">
                                  <p:stCondLst>
                                    <p:cond delay="0"/>
                                  </p:stCondLst>
                                  <p:childTnLst>
                                    <p:set>
                                      <p:cBhvr>
                                        <p:cTn id="18" dur="1" fill="hold">
                                          <p:stCondLst>
                                            <p:cond delay="0"/>
                                          </p:stCondLst>
                                        </p:cTn>
                                        <p:tgtEl>
                                          <p:spTgt spid="8"/>
                                        </p:tgtEl>
                                        <p:attrNameLst>
                                          <p:attrName>style.visibility</p:attrName>
                                        </p:attrNameLst>
                                      </p:cBhvr>
                                      <p:to>
                                        <p:strVal val="visible"/>
                                      </p:to>
                                    </p:set>
                                    <p:anim calcmode="lin" valueType="num">
                                      <p:cBhvr additive="base">
                                        <p:cTn id="19" dur="500" fill="hold"/>
                                        <p:tgtEl>
                                          <p:spTgt spid="8"/>
                                        </p:tgtEl>
                                        <p:attrNameLst>
                                          <p:attrName>ppt_x</p:attrName>
                                        </p:attrNameLst>
                                      </p:cBhvr>
                                      <p:tavLst>
                                        <p:tav tm="0">
                                          <p:val>
                                            <p:strVal val="0-#ppt_w/2"/>
                                          </p:val>
                                        </p:tav>
                                        <p:tav tm="100000">
                                          <p:val>
                                            <p:strVal val="#ppt_x"/>
                                          </p:val>
                                        </p:tav>
                                      </p:tavLst>
                                    </p:anim>
                                    <p:anim calcmode="lin" valueType="num">
                                      <p:cBhvr additive="base">
                                        <p:cTn id="20" dur="500" fill="hold"/>
                                        <p:tgtEl>
                                          <p:spTgt spid="8"/>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8" fill="hold" nodeType="clickEffect">
                                  <p:stCondLst>
                                    <p:cond delay="0"/>
                                  </p:stCondLst>
                                  <p:childTnLst>
                                    <p:set>
                                      <p:cBhvr>
                                        <p:cTn id="24" dur="1" fill="hold">
                                          <p:stCondLst>
                                            <p:cond delay="0"/>
                                          </p:stCondLst>
                                        </p:cTn>
                                        <p:tgtEl>
                                          <p:spTgt spid="9"/>
                                        </p:tgtEl>
                                        <p:attrNameLst>
                                          <p:attrName>style.visibility</p:attrName>
                                        </p:attrNameLst>
                                      </p:cBhvr>
                                      <p:to>
                                        <p:strVal val="visible"/>
                                      </p:to>
                                    </p:set>
                                    <p:anim calcmode="lin" valueType="num">
                                      <p:cBhvr additive="base">
                                        <p:cTn id="25" dur="500" fill="hold"/>
                                        <p:tgtEl>
                                          <p:spTgt spid="9"/>
                                        </p:tgtEl>
                                        <p:attrNameLst>
                                          <p:attrName>ppt_x</p:attrName>
                                        </p:attrNameLst>
                                      </p:cBhvr>
                                      <p:tavLst>
                                        <p:tav tm="0">
                                          <p:val>
                                            <p:strVal val="0-#ppt_w/2"/>
                                          </p:val>
                                        </p:tav>
                                        <p:tav tm="100000">
                                          <p:val>
                                            <p:strVal val="#ppt_x"/>
                                          </p:val>
                                        </p:tav>
                                      </p:tavLst>
                                    </p:anim>
                                    <p:anim calcmode="lin" valueType="num">
                                      <p:cBhvr additive="base">
                                        <p:cTn id="26" dur="500" fill="hold"/>
                                        <p:tgtEl>
                                          <p:spTgt spid="9"/>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8" fill="hold" nodeType="clickEffect">
                                  <p:stCondLst>
                                    <p:cond delay="0"/>
                                  </p:stCondLst>
                                  <p:childTnLst>
                                    <p:set>
                                      <p:cBhvr>
                                        <p:cTn id="30" dur="1" fill="hold">
                                          <p:stCondLst>
                                            <p:cond delay="0"/>
                                          </p:stCondLst>
                                        </p:cTn>
                                        <p:tgtEl>
                                          <p:spTgt spid="10"/>
                                        </p:tgtEl>
                                        <p:attrNameLst>
                                          <p:attrName>style.visibility</p:attrName>
                                        </p:attrNameLst>
                                      </p:cBhvr>
                                      <p:to>
                                        <p:strVal val="visible"/>
                                      </p:to>
                                    </p:set>
                                    <p:anim calcmode="lin" valueType="num">
                                      <p:cBhvr additive="base">
                                        <p:cTn id="31" dur="500" fill="hold"/>
                                        <p:tgtEl>
                                          <p:spTgt spid="10"/>
                                        </p:tgtEl>
                                        <p:attrNameLst>
                                          <p:attrName>ppt_x</p:attrName>
                                        </p:attrNameLst>
                                      </p:cBhvr>
                                      <p:tavLst>
                                        <p:tav tm="0">
                                          <p:val>
                                            <p:strVal val="0-#ppt_w/2"/>
                                          </p:val>
                                        </p:tav>
                                        <p:tav tm="100000">
                                          <p:val>
                                            <p:strVal val="#ppt_x"/>
                                          </p:val>
                                        </p:tav>
                                      </p:tavLst>
                                    </p:anim>
                                    <p:anim calcmode="lin" valueType="num">
                                      <p:cBhvr additive="base">
                                        <p:cTn id="32" dur="500" fill="hold"/>
                                        <p:tgtEl>
                                          <p:spTgt spid="10"/>
                                        </p:tgtEl>
                                        <p:attrNameLst>
                                          <p:attrName>ppt_y</p:attrName>
                                        </p:attrNameLst>
                                      </p:cBhvr>
                                      <p:tavLst>
                                        <p:tav tm="0">
                                          <p:val>
                                            <p:strVal val="#ppt_y"/>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8" fill="hold" nodeType="click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additive="base">
                                        <p:cTn id="37" dur="500" fill="hold"/>
                                        <p:tgtEl>
                                          <p:spTgt spid="11"/>
                                        </p:tgtEl>
                                        <p:attrNameLst>
                                          <p:attrName>ppt_x</p:attrName>
                                        </p:attrNameLst>
                                      </p:cBhvr>
                                      <p:tavLst>
                                        <p:tav tm="0">
                                          <p:val>
                                            <p:strVal val="0-#ppt_w/2"/>
                                          </p:val>
                                        </p:tav>
                                        <p:tav tm="100000">
                                          <p:val>
                                            <p:strVal val="#ppt_x"/>
                                          </p:val>
                                        </p:tav>
                                      </p:tavLst>
                                    </p:anim>
                                    <p:anim calcmode="lin" valueType="num">
                                      <p:cBhvr additive="base">
                                        <p:cTn id="38" dur="500" fill="hold"/>
                                        <p:tgtEl>
                                          <p:spTgt spid="1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a:xfrm>
            <a:off x="1066800" y="3048000"/>
            <a:ext cx="6934200" cy="2849563"/>
          </a:xfrm>
        </p:spPr>
        <p:txBody>
          <a:bodyPr>
            <a:normAutofit/>
          </a:bodyPr>
          <a:lstStyle/>
          <a:p>
            <a:pPr marL="0" indent="0" algn="ctr">
              <a:buNone/>
            </a:pPr>
            <a:r>
              <a:rPr lang="en-US" sz="3600" dirty="0">
                <a:solidFill>
                  <a:srgbClr val="25408F"/>
                </a:solidFill>
              </a:rPr>
              <a:t>You probably didn’t know…</a:t>
            </a:r>
          </a:p>
          <a:p>
            <a:pPr marL="0" indent="0" algn="ctr">
              <a:buNone/>
            </a:pPr>
            <a:r>
              <a:rPr lang="en-US" sz="4400" dirty="0">
                <a:solidFill>
                  <a:srgbClr val="25408F"/>
                </a:solidFill>
              </a:rPr>
              <a:t>1. Staff time to fix stuff is reimbursed.</a:t>
            </a:r>
          </a:p>
        </p:txBody>
      </p:sp>
      <p:sp>
        <p:nvSpPr>
          <p:cNvPr id="4" name="Slide Number Placeholder 3"/>
          <p:cNvSpPr>
            <a:spLocks noGrp="1"/>
          </p:cNvSpPr>
          <p:nvPr>
            <p:ph type="sldNum" sz="quarter" idx="12"/>
          </p:nvPr>
        </p:nvSpPr>
        <p:spPr/>
        <p:txBody>
          <a:bodyPr/>
          <a:lstStyle/>
          <a:p>
            <a:fld id="{7E3A9E86-4CC3-4959-A751-C33E618564A4}" type="slidenum">
              <a:rPr lang="en-US" smtClean="0"/>
              <a:t>14</a:t>
            </a:fld>
            <a:endParaRPr lang="en-US" dirty="0"/>
          </a:p>
        </p:txBody>
      </p:sp>
      <p:pic>
        <p:nvPicPr>
          <p:cNvPr id="5" name="Picture 4"/>
          <p:cNvPicPr>
            <a:picLocks noChangeAspect="1"/>
          </p:cNvPicPr>
          <p:nvPr/>
        </p:nvPicPr>
        <p:blipFill>
          <a:blip r:embed="rId2"/>
          <a:stretch>
            <a:fillRect/>
          </a:stretch>
        </p:blipFill>
        <p:spPr>
          <a:xfrm>
            <a:off x="27992" y="246646"/>
            <a:ext cx="9144000" cy="2855763"/>
          </a:xfrm>
          <a:prstGeom prst="rect">
            <a:avLst/>
          </a:prstGeom>
        </p:spPr>
      </p:pic>
    </p:spTree>
    <p:extLst>
      <p:ext uri="{BB962C8B-B14F-4D97-AF65-F5344CB8AC3E}">
        <p14:creationId xmlns:p14="http://schemas.microsoft.com/office/powerpoint/2010/main" val="9311080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2011362"/>
          </a:xfrm>
        </p:spPr>
        <p:txBody>
          <a:bodyPr>
            <a:normAutofit fontScale="90000"/>
          </a:bodyPr>
          <a:lstStyle/>
          <a:p>
            <a:r>
              <a:rPr lang="en-US" dirty="0">
                <a:solidFill>
                  <a:srgbClr val="25408F"/>
                </a:solidFill>
              </a:rPr>
              <a:t>(1) The policy allows the district to be reimbursement for staff time to </a:t>
            </a:r>
            <a:br>
              <a:rPr lang="en-US" dirty="0">
                <a:solidFill>
                  <a:srgbClr val="25408F"/>
                </a:solidFill>
              </a:rPr>
            </a:br>
            <a:r>
              <a:rPr lang="en-US" dirty="0">
                <a:solidFill>
                  <a:srgbClr val="25408F"/>
                </a:solidFill>
              </a:rPr>
              <a:t>fix covered equipment.</a:t>
            </a:r>
            <a:endParaRPr lang="en-US" dirty="0"/>
          </a:p>
        </p:txBody>
      </p:sp>
      <p:sp>
        <p:nvSpPr>
          <p:cNvPr id="3" name="Content Placeholder 2"/>
          <p:cNvSpPr>
            <a:spLocks noGrp="1"/>
          </p:cNvSpPr>
          <p:nvPr>
            <p:ph idx="1"/>
          </p:nvPr>
        </p:nvSpPr>
        <p:spPr>
          <a:xfrm>
            <a:off x="457200" y="2438400"/>
            <a:ext cx="8229600" cy="3687763"/>
          </a:xfrm>
        </p:spPr>
        <p:txBody>
          <a:bodyPr>
            <a:normAutofit fontScale="92500" lnSpcReduction="10000"/>
          </a:bodyPr>
          <a:lstStyle/>
          <a:p>
            <a:r>
              <a:rPr lang="en-US" dirty="0"/>
              <a:t>Your staff fix this stuff all the time. Under the policy, they can act as the repair vendor.</a:t>
            </a:r>
          </a:p>
          <a:p>
            <a:r>
              <a:rPr lang="en-US" dirty="0"/>
              <a:t>Staff use an In-House Repair Form (spreadsheet) to note their time, attach any invoices or receipts, and email it to a claims address. That’s it!</a:t>
            </a:r>
          </a:p>
          <a:p>
            <a:r>
              <a:rPr lang="en-US" dirty="0"/>
              <a:t>Reimbursements for staff repairing covered equipment is treated as Miscellaneous Income to the district.</a:t>
            </a:r>
          </a:p>
        </p:txBody>
      </p:sp>
      <p:sp>
        <p:nvSpPr>
          <p:cNvPr id="4" name="Slide Number Placeholder 3"/>
          <p:cNvSpPr>
            <a:spLocks noGrp="1"/>
          </p:cNvSpPr>
          <p:nvPr>
            <p:ph type="sldNum" sz="quarter" idx="12"/>
          </p:nvPr>
        </p:nvSpPr>
        <p:spPr/>
        <p:txBody>
          <a:bodyPr/>
          <a:lstStyle/>
          <a:p>
            <a:fld id="{7E3A9E86-4CC3-4959-A751-C33E618564A4}" type="slidenum">
              <a:rPr lang="en-US" smtClean="0"/>
              <a:t>15</a:t>
            </a:fld>
            <a:endParaRPr lang="en-US" dirty="0"/>
          </a:p>
        </p:txBody>
      </p:sp>
    </p:spTree>
    <p:extLst>
      <p:ext uri="{BB962C8B-B14F-4D97-AF65-F5344CB8AC3E}">
        <p14:creationId xmlns:p14="http://schemas.microsoft.com/office/powerpoint/2010/main" val="85524410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a:xfrm>
            <a:off x="1066800" y="3048000"/>
            <a:ext cx="6934200" cy="2849563"/>
          </a:xfrm>
        </p:spPr>
        <p:txBody>
          <a:bodyPr>
            <a:normAutofit/>
          </a:bodyPr>
          <a:lstStyle/>
          <a:p>
            <a:pPr marL="0" indent="0" algn="ctr">
              <a:buNone/>
            </a:pPr>
            <a:r>
              <a:rPr lang="en-US" sz="3600" dirty="0">
                <a:solidFill>
                  <a:srgbClr val="25408F"/>
                </a:solidFill>
              </a:rPr>
              <a:t>You probably didn’t know…</a:t>
            </a:r>
          </a:p>
          <a:p>
            <a:pPr marL="0" indent="0" algn="ctr">
              <a:buNone/>
            </a:pPr>
            <a:r>
              <a:rPr lang="en-US" sz="4400" dirty="0">
                <a:solidFill>
                  <a:srgbClr val="25408F"/>
                </a:solidFill>
              </a:rPr>
              <a:t>2. You can continue using your preferred vendors.</a:t>
            </a:r>
          </a:p>
        </p:txBody>
      </p:sp>
      <p:sp>
        <p:nvSpPr>
          <p:cNvPr id="4" name="Slide Number Placeholder 3"/>
          <p:cNvSpPr>
            <a:spLocks noGrp="1"/>
          </p:cNvSpPr>
          <p:nvPr>
            <p:ph type="sldNum" sz="quarter" idx="12"/>
          </p:nvPr>
        </p:nvSpPr>
        <p:spPr/>
        <p:txBody>
          <a:bodyPr/>
          <a:lstStyle/>
          <a:p>
            <a:fld id="{7E3A9E86-4CC3-4959-A751-C33E618564A4}" type="slidenum">
              <a:rPr lang="en-US" smtClean="0"/>
              <a:t>16</a:t>
            </a:fld>
            <a:endParaRPr lang="en-US" dirty="0"/>
          </a:p>
        </p:txBody>
      </p:sp>
      <p:pic>
        <p:nvPicPr>
          <p:cNvPr id="5" name="Picture 4"/>
          <p:cNvPicPr>
            <a:picLocks noChangeAspect="1"/>
          </p:cNvPicPr>
          <p:nvPr/>
        </p:nvPicPr>
        <p:blipFill>
          <a:blip r:embed="rId2"/>
          <a:stretch>
            <a:fillRect/>
          </a:stretch>
        </p:blipFill>
        <p:spPr>
          <a:xfrm>
            <a:off x="27992" y="246646"/>
            <a:ext cx="9144000" cy="2855763"/>
          </a:xfrm>
          <a:prstGeom prst="rect">
            <a:avLst/>
          </a:prstGeom>
        </p:spPr>
      </p:pic>
    </p:spTree>
    <p:extLst>
      <p:ext uri="{BB962C8B-B14F-4D97-AF65-F5344CB8AC3E}">
        <p14:creationId xmlns:p14="http://schemas.microsoft.com/office/powerpoint/2010/main" val="397416885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73162"/>
          </a:xfrm>
        </p:spPr>
        <p:txBody>
          <a:bodyPr>
            <a:normAutofit fontScale="90000"/>
          </a:bodyPr>
          <a:lstStyle/>
          <a:p>
            <a:r>
              <a:rPr lang="en-US" dirty="0">
                <a:solidFill>
                  <a:srgbClr val="25408F"/>
                </a:solidFill>
              </a:rPr>
              <a:t>(2) The policy allows the district to be continue using preferred vendors.</a:t>
            </a:r>
            <a:endParaRPr lang="en-US" dirty="0"/>
          </a:p>
        </p:txBody>
      </p:sp>
      <p:sp>
        <p:nvSpPr>
          <p:cNvPr id="3" name="Content Placeholder 2"/>
          <p:cNvSpPr>
            <a:spLocks noGrp="1"/>
          </p:cNvSpPr>
          <p:nvPr>
            <p:ph idx="1"/>
          </p:nvPr>
        </p:nvSpPr>
        <p:spPr>
          <a:xfrm>
            <a:off x="3733800" y="1905000"/>
            <a:ext cx="4953000" cy="4221163"/>
          </a:xfrm>
        </p:spPr>
        <p:txBody>
          <a:bodyPr>
            <a:normAutofit fontScale="92500" lnSpcReduction="10000"/>
          </a:bodyPr>
          <a:lstStyle/>
          <a:p>
            <a:r>
              <a:rPr lang="en-US" dirty="0"/>
              <a:t>If you already have a vendor who performs repairs or preventative maintenance and you want to keep using them, you can.</a:t>
            </a:r>
          </a:p>
          <a:p>
            <a:endParaRPr lang="en-US" dirty="0"/>
          </a:p>
          <a:p>
            <a:r>
              <a:rPr lang="en-US" dirty="0"/>
              <a:t>District decides which process works best for them.</a:t>
            </a:r>
          </a:p>
        </p:txBody>
      </p:sp>
      <p:sp>
        <p:nvSpPr>
          <p:cNvPr id="4" name="Slide Number Placeholder 3"/>
          <p:cNvSpPr>
            <a:spLocks noGrp="1"/>
          </p:cNvSpPr>
          <p:nvPr>
            <p:ph type="sldNum" sz="quarter" idx="12"/>
          </p:nvPr>
        </p:nvSpPr>
        <p:spPr/>
        <p:txBody>
          <a:bodyPr/>
          <a:lstStyle/>
          <a:p>
            <a:fld id="{7E3A9E86-4CC3-4959-A751-C33E618564A4}" type="slidenum">
              <a:rPr lang="en-US" smtClean="0"/>
              <a:t>17</a:t>
            </a:fld>
            <a:endParaRPr lang="en-US" dirty="0"/>
          </a:p>
        </p:txBody>
      </p:sp>
      <p:pic>
        <p:nvPicPr>
          <p:cNvPr id="5" name="Picture 4"/>
          <p:cNvPicPr>
            <a:picLocks noChangeAspect="1"/>
          </p:cNvPicPr>
          <p:nvPr/>
        </p:nvPicPr>
        <p:blipFill>
          <a:blip r:embed="rId2"/>
          <a:stretch>
            <a:fillRect/>
          </a:stretch>
        </p:blipFill>
        <p:spPr>
          <a:xfrm>
            <a:off x="381000" y="1697380"/>
            <a:ext cx="3048000" cy="4591953"/>
          </a:xfrm>
          <a:prstGeom prst="rect">
            <a:avLst/>
          </a:prstGeom>
        </p:spPr>
      </p:pic>
    </p:spTree>
    <p:extLst>
      <p:ext uri="{BB962C8B-B14F-4D97-AF65-F5344CB8AC3E}">
        <p14:creationId xmlns:p14="http://schemas.microsoft.com/office/powerpoint/2010/main" val="179957073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a:xfrm>
            <a:off x="1066800" y="3048000"/>
            <a:ext cx="6934200" cy="2849563"/>
          </a:xfrm>
        </p:spPr>
        <p:txBody>
          <a:bodyPr>
            <a:normAutofit/>
          </a:bodyPr>
          <a:lstStyle/>
          <a:p>
            <a:pPr marL="0" indent="0" algn="ctr">
              <a:buNone/>
            </a:pPr>
            <a:r>
              <a:rPr lang="en-US" sz="3600" dirty="0">
                <a:solidFill>
                  <a:srgbClr val="25408F"/>
                </a:solidFill>
              </a:rPr>
              <a:t>You probably didn’t know…</a:t>
            </a:r>
          </a:p>
          <a:p>
            <a:pPr marL="0" indent="0" algn="ctr">
              <a:buNone/>
            </a:pPr>
            <a:r>
              <a:rPr lang="en-US" sz="4400" dirty="0">
                <a:solidFill>
                  <a:srgbClr val="25408F"/>
                </a:solidFill>
              </a:rPr>
              <a:t>3. Many districts insure their copiers with Jester/SU.</a:t>
            </a:r>
          </a:p>
        </p:txBody>
      </p:sp>
      <p:sp>
        <p:nvSpPr>
          <p:cNvPr id="4" name="Slide Number Placeholder 3"/>
          <p:cNvSpPr>
            <a:spLocks noGrp="1"/>
          </p:cNvSpPr>
          <p:nvPr>
            <p:ph type="sldNum" sz="quarter" idx="12"/>
          </p:nvPr>
        </p:nvSpPr>
        <p:spPr/>
        <p:txBody>
          <a:bodyPr/>
          <a:lstStyle/>
          <a:p>
            <a:fld id="{7E3A9E86-4CC3-4959-A751-C33E618564A4}" type="slidenum">
              <a:rPr lang="en-US" smtClean="0"/>
              <a:t>18</a:t>
            </a:fld>
            <a:endParaRPr lang="en-US" dirty="0"/>
          </a:p>
        </p:txBody>
      </p:sp>
      <p:pic>
        <p:nvPicPr>
          <p:cNvPr id="5" name="Picture 4"/>
          <p:cNvPicPr>
            <a:picLocks noChangeAspect="1"/>
          </p:cNvPicPr>
          <p:nvPr/>
        </p:nvPicPr>
        <p:blipFill>
          <a:blip r:embed="rId2"/>
          <a:stretch>
            <a:fillRect/>
          </a:stretch>
        </p:blipFill>
        <p:spPr>
          <a:xfrm>
            <a:off x="27992" y="246646"/>
            <a:ext cx="9144000" cy="2855763"/>
          </a:xfrm>
          <a:prstGeom prst="rect">
            <a:avLst/>
          </a:prstGeom>
        </p:spPr>
      </p:pic>
    </p:spTree>
    <p:extLst>
      <p:ext uri="{BB962C8B-B14F-4D97-AF65-F5344CB8AC3E}">
        <p14:creationId xmlns:p14="http://schemas.microsoft.com/office/powerpoint/2010/main" val="171343923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73162"/>
          </a:xfrm>
        </p:spPr>
        <p:txBody>
          <a:bodyPr>
            <a:normAutofit fontScale="90000"/>
          </a:bodyPr>
          <a:lstStyle/>
          <a:p>
            <a:r>
              <a:rPr lang="en-US" dirty="0">
                <a:solidFill>
                  <a:srgbClr val="25408F"/>
                </a:solidFill>
              </a:rPr>
              <a:t>(3) You might be paying twice for </a:t>
            </a:r>
            <a:br>
              <a:rPr lang="en-US" dirty="0">
                <a:solidFill>
                  <a:srgbClr val="25408F"/>
                </a:solidFill>
              </a:rPr>
            </a:br>
            <a:r>
              <a:rPr lang="en-US" dirty="0">
                <a:solidFill>
                  <a:srgbClr val="25408F"/>
                </a:solidFill>
              </a:rPr>
              <a:t>your copiers.</a:t>
            </a:r>
            <a:endParaRPr lang="en-US" dirty="0"/>
          </a:p>
        </p:txBody>
      </p:sp>
      <p:sp>
        <p:nvSpPr>
          <p:cNvPr id="3" name="Content Placeholder 2"/>
          <p:cNvSpPr>
            <a:spLocks noGrp="1"/>
          </p:cNvSpPr>
          <p:nvPr>
            <p:ph idx="1"/>
          </p:nvPr>
        </p:nvSpPr>
        <p:spPr>
          <a:xfrm>
            <a:off x="533400" y="1828800"/>
            <a:ext cx="8153400" cy="4527550"/>
          </a:xfrm>
        </p:spPr>
        <p:txBody>
          <a:bodyPr>
            <a:normAutofit fontScale="92500" lnSpcReduction="10000"/>
          </a:bodyPr>
          <a:lstStyle/>
          <a:p>
            <a:r>
              <a:rPr lang="en-US" dirty="0"/>
              <a:t>Whether you lease or own your copiers, the policy includes coverage for copier consumables, such as drums, toner and developer (staples and paper are not eligible).</a:t>
            </a:r>
          </a:p>
          <a:p>
            <a:endParaRPr lang="en-US" dirty="0"/>
          </a:p>
          <a:p>
            <a:r>
              <a:rPr lang="en-US" dirty="0"/>
              <a:t>You can continue your current copier vendor relationship, but there is no need pay the vendor for a separate copier maintenance contract since the Equipment Maintenance Insurance Policy offers coverage for these items.</a:t>
            </a:r>
          </a:p>
        </p:txBody>
      </p:sp>
      <p:sp>
        <p:nvSpPr>
          <p:cNvPr id="4" name="Slide Number Placeholder 3"/>
          <p:cNvSpPr>
            <a:spLocks noGrp="1"/>
          </p:cNvSpPr>
          <p:nvPr>
            <p:ph type="sldNum" sz="quarter" idx="12"/>
          </p:nvPr>
        </p:nvSpPr>
        <p:spPr/>
        <p:txBody>
          <a:bodyPr/>
          <a:lstStyle/>
          <a:p>
            <a:fld id="{7E3A9E86-4CC3-4959-A751-C33E618564A4}" type="slidenum">
              <a:rPr lang="en-US" smtClean="0"/>
              <a:t>19</a:t>
            </a:fld>
            <a:endParaRPr lang="en-US" dirty="0"/>
          </a:p>
        </p:txBody>
      </p:sp>
      <p:pic>
        <p:nvPicPr>
          <p:cNvPr id="5" name="Picture 4">
            <a:extLst>
              <a:ext uri="{FF2B5EF4-FFF2-40B4-BE49-F238E27FC236}">
                <a16:creationId xmlns:a16="http://schemas.microsoft.com/office/drawing/2014/main" id="{AB1DEFE3-DB86-46DD-A06C-D78E5DB2E2EF}"/>
              </a:ext>
            </a:extLst>
          </p:cNvPr>
          <p:cNvPicPr>
            <a:picLocks noChangeAspect="1"/>
          </p:cNvPicPr>
          <p:nvPr/>
        </p:nvPicPr>
        <p:blipFill rotWithShape="1">
          <a:blip r:embed="rId2" cstate="print">
            <a:extLst>
              <a:ext uri="{28A0092B-C50C-407E-A947-70E740481C1C}">
                <a14:useLocalDpi xmlns:a14="http://schemas.microsoft.com/office/drawing/2010/main" val="0"/>
              </a:ext>
              <a:ext uri="{837473B0-CC2E-450A-ABE3-18F120FF3D39}">
                <a1611:picAttrSrcUrl xmlns:a1611="http://schemas.microsoft.com/office/drawing/2016/11/main" xmlns="" r:id="rId3"/>
              </a:ext>
            </a:extLst>
          </a:blip>
          <a:srcRect b="50549"/>
          <a:stretch/>
        </p:blipFill>
        <p:spPr>
          <a:xfrm>
            <a:off x="6096000" y="953473"/>
            <a:ext cx="1066800" cy="451260"/>
          </a:xfrm>
          <a:prstGeom prst="rect">
            <a:avLst/>
          </a:prstGeom>
        </p:spPr>
      </p:pic>
      <p:pic>
        <p:nvPicPr>
          <p:cNvPr id="6" name="Picture 5">
            <a:extLst>
              <a:ext uri="{FF2B5EF4-FFF2-40B4-BE49-F238E27FC236}">
                <a16:creationId xmlns:a16="http://schemas.microsoft.com/office/drawing/2014/main" id="{BA6F1C91-0A04-4A2A-B027-E4A4F60AE68C}"/>
              </a:ext>
            </a:extLst>
          </p:cNvPr>
          <p:cNvPicPr>
            <a:picLocks noChangeAspect="1"/>
          </p:cNvPicPr>
          <p:nvPr/>
        </p:nvPicPr>
        <p:blipFill rotWithShape="1">
          <a:blip r:embed="rId2" cstate="print">
            <a:extLst>
              <a:ext uri="{28A0092B-C50C-407E-A947-70E740481C1C}">
                <a14:useLocalDpi xmlns:a14="http://schemas.microsoft.com/office/drawing/2010/main" val="0"/>
              </a:ext>
              <a:ext uri="{837473B0-CC2E-450A-ABE3-18F120FF3D39}">
                <a1611:picAttrSrcUrl xmlns:a1611="http://schemas.microsoft.com/office/drawing/2016/11/main" xmlns="" r:id="rId3"/>
              </a:ext>
            </a:extLst>
          </a:blip>
          <a:srcRect b="50549"/>
          <a:stretch/>
        </p:blipFill>
        <p:spPr>
          <a:xfrm>
            <a:off x="1981200" y="953473"/>
            <a:ext cx="1066800" cy="451260"/>
          </a:xfrm>
          <a:prstGeom prst="rect">
            <a:avLst/>
          </a:prstGeom>
        </p:spPr>
      </p:pic>
    </p:spTree>
    <p:extLst>
      <p:ext uri="{BB962C8B-B14F-4D97-AF65-F5344CB8AC3E}">
        <p14:creationId xmlns:p14="http://schemas.microsoft.com/office/powerpoint/2010/main" val="361572872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6400800"/>
            <a:ext cx="9144000" cy="340420"/>
          </a:xfrm>
          <a:prstGeom prst="rect">
            <a:avLst/>
          </a:prstGeom>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dirty="0"/>
          </a:p>
        </p:txBody>
      </p:sp>
      <p:sp>
        <p:nvSpPr>
          <p:cNvPr id="26626" name="Title 1"/>
          <p:cNvSpPr>
            <a:spLocks noGrp="1"/>
          </p:cNvSpPr>
          <p:nvPr>
            <p:ph type="title"/>
          </p:nvPr>
        </p:nvSpPr>
        <p:spPr>
          <a:xfrm>
            <a:off x="228600" y="381000"/>
            <a:ext cx="8229600" cy="1066800"/>
          </a:xfrm>
        </p:spPr>
        <p:txBody>
          <a:bodyPr/>
          <a:lstStyle/>
          <a:p>
            <a:r>
              <a:rPr lang="en-US" dirty="0"/>
              <a:t>SitRep Resources</a:t>
            </a:r>
          </a:p>
        </p:txBody>
      </p:sp>
      <p:sp>
        <p:nvSpPr>
          <p:cNvPr id="26627" name="Content Placeholder 2"/>
          <p:cNvSpPr>
            <a:spLocks noGrp="1"/>
          </p:cNvSpPr>
          <p:nvPr>
            <p:ph idx="1"/>
          </p:nvPr>
        </p:nvSpPr>
        <p:spPr>
          <a:xfrm>
            <a:off x="381000" y="1676400"/>
            <a:ext cx="8229600" cy="5029200"/>
          </a:xfrm>
        </p:spPr>
        <p:txBody>
          <a:bodyPr>
            <a:normAutofit/>
          </a:bodyPr>
          <a:lstStyle/>
          <a:p>
            <a:r>
              <a:rPr lang="en-US" dirty="0"/>
              <a:t>PPT is linked on the ISFIS webinar webpage</a:t>
            </a:r>
          </a:p>
          <a:p>
            <a:r>
              <a:rPr lang="en-US" dirty="0"/>
              <a:t>Use the slides and information as you see fit</a:t>
            </a:r>
          </a:p>
          <a:p>
            <a:r>
              <a:rPr lang="en-US" dirty="0"/>
              <a:t>OK to share with others in your district</a:t>
            </a:r>
          </a:p>
          <a:p>
            <a:r>
              <a:rPr lang="en-US" dirty="0"/>
              <a:t>Let us know if others in your district need an invite to attend the webinars</a:t>
            </a:r>
          </a:p>
          <a:p>
            <a:r>
              <a:rPr lang="en-US" dirty="0"/>
              <a:t>If you are not an ISFIS Subscriber and interested in learning more, contact </a:t>
            </a:r>
            <a:r>
              <a:rPr lang="en-US" dirty="0">
                <a:hlinkClick r:id="rId3"/>
              </a:rPr>
              <a:t>jen@iowaschoolfinance.com</a:t>
            </a:r>
            <a:r>
              <a:rPr lang="en-US" dirty="0"/>
              <a:t> </a:t>
            </a:r>
          </a:p>
        </p:txBody>
      </p:sp>
      <p:sp>
        <p:nvSpPr>
          <p:cNvPr id="4" name="Slide Number Placeholder 3"/>
          <p:cNvSpPr>
            <a:spLocks noGrp="1"/>
          </p:cNvSpPr>
          <p:nvPr>
            <p:ph type="sldNum" sz="quarter" idx="12"/>
          </p:nvPr>
        </p:nvSpPr>
        <p:spPr/>
        <p:txBody>
          <a:bodyPr/>
          <a:lstStyle/>
          <a:p>
            <a:pPr>
              <a:defRPr/>
            </a:pPr>
            <a:fld id="{F29A2164-762C-4A53-B011-27737843DA8B}" type="slidenum">
              <a:rPr lang="en-US" smtClean="0"/>
              <a:pPr>
                <a:defRPr/>
              </a:pPr>
              <a:t>2</a:t>
            </a:fld>
            <a:endParaRPr lang="en-US" dirty="0"/>
          </a:p>
        </p:txBody>
      </p:sp>
    </p:spTree>
    <p:extLst>
      <p:ext uri="{BB962C8B-B14F-4D97-AF65-F5344CB8AC3E}">
        <p14:creationId xmlns:p14="http://schemas.microsoft.com/office/powerpoint/2010/main" val="171580600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object 6"/>
          <p:cNvSpPr txBox="1"/>
          <p:nvPr/>
        </p:nvSpPr>
        <p:spPr>
          <a:xfrm>
            <a:off x="1402773" y="935182"/>
            <a:ext cx="6338454" cy="5030932"/>
          </a:xfrm>
          <a:prstGeom prst="rect">
            <a:avLst/>
          </a:prstGeom>
        </p:spPr>
        <p:txBody>
          <a:bodyPr vert="horz" wrap="square" lIns="0" tIns="0" rIns="0" bIns="0" rtlCol="0">
            <a:noAutofit/>
          </a:bodyPr>
          <a:lstStyle/>
          <a:p>
            <a:pPr marL="242448" marR="61045">
              <a:lnSpc>
                <a:spcPct val="116900"/>
              </a:lnSpc>
              <a:buClr>
                <a:srgbClr val="7B973E"/>
              </a:buClr>
              <a:tabLst>
                <a:tab pos="475804" algn="l"/>
              </a:tabLst>
            </a:pPr>
            <a:endParaRPr sz="682" dirty="0"/>
          </a:p>
        </p:txBody>
      </p:sp>
      <p:sp>
        <p:nvSpPr>
          <p:cNvPr id="8" name="object 7"/>
          <p:cNvSpPr txBox="1"/>
          <p:nvPr/>
        </p:nvSpPr>
        <p:spPr>
          <a:xfrm>
            <a:off x="1066800" y="4246390"/>
            <a:ext cx="7086600" cy="1887709"/>
          </a:xfrm>
          <a:prstGeom prst="rect">
            <a:avLst/>
          </a:prstGeom>
        </p:spPr>
        <p:txBody>
          <a:bodyPr vert="horz" wrap="square" lIns="0" tIns="0" rIns="0" bIns="0" rtlCol="0">
            <a:noAutofit/>
          </a:bodyPr>
          <a:lstStyle/>
          <a:p>
            <a:pPr marL="203483" indent="-194824">
              <a:spcBef>
                <a:spcPts val="14"/>
              </a:spcBef>
              <a:buFont typeface="Arial" pitchFamily="34" charset="0"/>
              <a:buChar char="•"/>
            </a:pPr>
            <a:r>
              <a:rPr sz="1600" b="1" dirty="0">
                <a:latin typeface="+mj-lt"/>
                <a:cs typeface="Arial"/>
              </a:rPr>
              <a:t>Consumables </a:t>
            </a:r>
            <a:r>
              <a:rPr lang="en-US" sz="1600" b="1" dirty="0">
                <a:latin typeface="+mj-lt"/>
                <a:cs typeface="Arial"/>
              </a:rPr>
              <a:t>Included</a:t>
            </a:r>
          </a:p>
          <a:p>
            <a:pPr marL="8659">
              <a:spcBef>
                <a:spcPts val="14"/>
              </a:spcBef>
            </a:pPr>
            <a:r>
              <a:rPr lang="en-US" sz="1600" b="1" dirty="0">
                <a:latin typeface="+mj-lt"/>
                <a:cs typeface="Arial"/>
              </a:rPr>
              <a:t>      </a:t>
            </a:r>
            <a:r>
              <a:rPr sz="1600" b="1" i="1" dirty="0">
                <a:latin typeface="+mj-lt"/>
                <a:cs typeface="Arial"/>
              </a:rPr>
              <a:t>(i.e.:  drums, toner</a:t>
            </a:r>
            <a:r>
              <a:rPr lang="en-US" sz="1600" b="1" i="1" dirty="0">
                <a:latin typeface="+mj-lt"/>
                <a:cs typeface="Arial"/>
              </a:rPr>
              <a:t>, </a:t>
            </a:r>
            <a:r>
              <a:rPr sz="1600" b="1" i="1" dirty="0">
                <a:latin typeface="+mj-lt"/>
                <a:cs typeface="Arial"/>
              </a:rPr>
              <a:t>develope</a:t>
            </a:r>
            <a:r>
              <a:rPr lang="en-US" sz="1600" b="1" i="1" dirty="0">
                <a:latin typeface="+mj-lt"/>
                <a:cs typeface="Arial"/>
              </a:rPr>
              <a:t>r all included</a:t>
            </a:r>
            <a:r>
              <a:rPr sz="1600" b="1" i="1" dirty="0">
                <a:latin typeface="+mj-lt"/>
                <a:cs typeface="Arial"/>
              </a:rPr>
              <a:t>)</a:t>
            </a:r>
            <a:endParaRPr lang="en-US" sz="1600" b="1" i="1" dirty="0">
              <a:latin typeface="+mj-lt"/>
              <a:cs typeface="Arial"/>
            </a:endParaRPr>
          </a:p>
          <a:p>
            <a:pPr marL="8659">
              <a:spcBef>
                <a:spcPts val="14"/>
              </a:spcBef>
            </a:pPr>
            <a:endParaRPr lang="en-US" sz="1600" b="1" i="1" dirty="0">
              <a:latin typeface="+mj-lt"/>
              <a:cs typeface="Arial"/>
            </a:endParaRPr>
          </a:p>
          <a:p>
            <a:pPr marL="203483" indent="-194824">
              <a:spcBef>
                <a:spcPts val="14"/>
              </a:spcBef>
              <a:buFont typeface="Arial" pitchFamily="34" charset="0"/>
              <a:buChar char="•"/>
            </a:pPr>
            <a:r>
              <a:rPr sz="1600" b="1" dirty="0">
                <a:latin typeface="+mj-lt"/>
                <a:cs typeface="Arial"/>
              </a:rPr>
              <a:t>Staples and paper are not eligible</a:t>
            </a:r>
            <a:endParaRPr lang="en-US" sz="1600" b="1" dirty="0">
              <a:latin typeface="+mj-lt"/>
              <a:cs typeface="Arial"/>
            </a:endParaRPr>
          </a:p>
          <a:p>
            <a:pPr marL="203483" indent="-194824">
              <a:spcBef>
                <a:spcPts val="14"/>
              </a:spcBef>
              <a:buFont typeface="Arial" pitchFamily="34" charset="0"/>
              <a:buChar char="•"/>
            </a:pPr>
            <a:endParaRPr lang="en-US" sz="1600" b="1" dirty="0">
              <a:latin typeface="+mj-lt"/>
              <a:cs typeface="Arial"/>
            </a:endParaRPr>
          </a:p>
          <a:p>
            <a:pPr marL="203483" indent="-194824">
              <a:spcBef>
                <a:spcPts val="14"/>
              </a:spcBef>
              <a:buFont typeface="Arial" pitchFamily="34" charset="0"/>
              <a:buChar char="•"/>
            </a:pPr>
            <a:r>
              <a:rPr lang="en-US" sz="1600" b="1" dirty="0">
                <a:latin typeface="+mj-lt"/>
                <a:cs typeface="Arial"/>
              </a:rPr>
              <a:t>Provide current copier maintenance agreement/contract for potential first dollar savings</a:t>
            </a:r>
          </a:p>
          <a:p>
            <a:pPr marL="8659">
              <a:spcBef>
                <a:spcPts val="14"/>
              </a:spcBef>
            </a:pPr>
            <a:endParaRPr sz="1600" b="1" dirty="0">
              <a:latin typeface="+mj-lt"/>
              <a:cs typeface="Arial"/>
            </a:endParaRPr>
          </a:p>
        </p:txBody>
      </p:sp>
      <p:sp>
        <p:nvSpPr>
          <p:cNvPr id="9" name="object 4"/>
          <p:cNvSpPr/>
          <p:nvPr/>
        </p:nvSpPr>
        <p:spPr>
          <a:xfrm>
            <a:off x="1142999" y="0"/>
            <a:ext cx="6858000" cy="1039087"/>
          </a:xfrm>
          <a:custGeom>
            <a:avLst/>
            <a:gdLst/>
            <a:ahLst/>
            <a:cxnLst/>
            <a:rect l="l" t="t" r="r" b="b"/>
            <a:pathLst>
              <a:path w="7764779" h="1056125">
                <a:moveTo>
                  <a:pt x="0" y="1056125"/>
                </a:moveTo>
                <a:lnTo>
                  <a:pt x="7764779" y="1056125"/>
                </a:lnTo>
                <a:lnTo>
                  <a:pt x="7764779" y="0"/>
                </a:lnTo>
                <a:lnTo>
                  <a:pt x="0" y="0"/>
                </a:lnTo>
                <a:lnTo>
                  <a:pt x="0" y="1056125"/>
                </a:lnTo>
                <a:close/>
              </a:path>
            </a:pathLst>
          </a:custGeom>
          <a:solidFill>
            <a:schemeClr val="tx2"/>
          </a:solidFill>
        </p:spPr>
        <p:txBody>
          <a:bodyPr wrap="square" lIns="0" tIns="0" rIns="0" bIns="0" rtlCol="0" anchor="ctr">
            <a:noAutofit/>
          </a:bodyPr>
          <a:lstStyle/>
          <a:p>
            <a:pPr algn="ctr"/>
            <a:r>
              <a:rPr lang="en-US" sz="2591" b="1" dirty="0">
                <a:solidFill>
                  <a:schemeClr val="bg1"/>
                </a:solidFill>
              </a:rPr>
              <a:t>Copier Coverage</a:t>
            </a:r>
          </a:p>
          <a:p>
            <a:pPr algn="ctr"/>
            <a:r>
              <a:rPr lang="en-US" sz="1636" b="1" dirty="0">
                <a:solidFill>
                  <a:schemeClr val="bg1"/>
                </a:solidFill>
              </a:rPr>
              <a:t>(Doesn’t matter if you own or lease)</a:t>
            </a:r>
          </a:p>
        </p:txBody>
      </p:sp>
      <p:graphicFrame>
        <p:nvGraphicFramePr>
          <p:cNvPr id="4" name="Table 3"/>
          <p:cNvGraphicFramePr>
            <a:graphicFrameLocks noGrp="1"/>
          </p:cNvGraphicFramePr>
          <p:nvPr>
            <p:extLst>
              <p:ext uri="{D42A27DB-BD31-4B8C-83A1-F6EECF244321}">
                <p14:modId xmlns:p14="http://schemas.microsoft.com/office/powerpoint/2010/main" val="3611214688"/>
              </p:ext>
            </p:extLst>
          </p:nvPr>
        </p:nvGraphicFramePr>
        <p:xfrm>
          <a:off x="860281" y="1253890"/>
          <a:ext cx="7499638" cy="2815797"/>
        </p:xfrm>
        <a:graphic>
          <a:graphicData uri="http://schemas.openxmlformats.org/drawingml/2006/table">
            <a:tbl>
              <a:tblPr firstRow="1" bandRow="1">
                <a:tableStyleId>{5C22544A-7EE6-4342-B048-85BDC9FD1C3A}</a:tableStyleId>
              </a:tblPr>
              <a:tblGrid>
                <a:gridCol w="1824236">
                  <a:extLst>
                    <a:ext uri="{9D8B030D-6E8A-4147-A177-3AD203B41FA5}">
                      <a16:colId xmlns:a16="http://schemas.microsoft.com/office/drawing/2014/main" val="3487965665"/>
                    </a:ext>
                  </a:extLst>
                </a:gridCol>
                <a:gridCol w="1925584">
                  <a:extLst>
                    <a:ext uri="{9D8B030D-6E8A-4147-A177-3AD203B41FA5}">
                      <a16:colId xmlns:a16="http://schemas.microsoft.com/office/drawing/2014/main" val="2970505064"/>
                    </a:ext>
                  </a:extLst>
                </a:gridCol>
                <a:gridCol w="1874909">
                  <a:extLst>
                    <a:ext uri="{9D8B030D-6E8A-4147-A177-3AD203B41FA5}">
                      <a16:colId xmlns:a16="http://schemas.microsoft.com/office/drawing/2014/main" val="2975855366"/>
                    </a:ext>
                  </a:extLst>
                </a:gridCol>
                <a:gridCol w="1874909">
                  <a:extLst>
                    <a:ext uri="{9D8B030D-6E8A-4147-A177-3AD203B41FA5}">
                      <a16:colId xmlns:a16="http://schemas.microsoft.com/office/drawing/2014/main" val="2904882588"/>
                    </a:ext>
                  </a:extLst>
                </a:gridCol>
              </a:tblGrid>
              <a:tr h="763973">
                <a:tc gridSpan="2">
                  <a:txBody>
                    <a:bodyPr/>
                    <a:lstStyle/>
                    <a:p>
                      <a:pPr algn="ctr"/>
                      <a:r>
                        <a:rPr lang="en-US" sz="2400" dirty="0"/>
                        <a:t>Location</a:t>
                      </a:r>
                    </a:p>
                  </a:txBody>
                  <a:tcPr marL="62345" marR="62345" marT="31173" marB="31173"/>
                </a:tc>
                <a:tc hMerge="1">
                  <a:txBody>
                    <a:bodyPr/>
                    <a:lstStyle/>
                    <a:p>
                      <a:endParaRPr lang="en-US" dirty="0"/>
                    </a:p>
                  </a:txBody>
                  <a:tcPr/>
                </a:tc>
                <a:tc gridSpan="2">
                  <a:txBody>
                    <a:bodyPr/>
                    <a:lstStyle/>
                    <a:p>
                      <a:pPr algn="ctr"/>
                      <a:r>
                        <a:rPr lang="en-US" sz="2400" dirty="0"/>
                        <a:t>Department</a:t>
                      </a:r>
                    </a:p>
                  </a:txBody>
                  <a:tcPr marL="62345" marR="62345" marT="31173" marB="31173"/>
                </a:tc>
                <a:tc hMerge="1">
                  <a:txBody>
                    <a:bodyPr/>
                    <a:lstStyle/>
                    <a:p>
                      <a:endParaRPr lang="en-US" dirty="0"/>
                    </a:p>
                  </a:txBody>
                  <a:tcPr/>
                </a:tc>
                <a:extLst>
                  <a:ext uri="{0D108BD9-81ED-4DB2-BD59-A6C34878D82A}">
                    <a16:rowId xmlns:a16="http://schemas.microsoft.com/office/drawing/2014/main" val="3166255455"/>
                  </a:ext>
                </a:extLst>
              </a:tr>
              <a:tr h="725327">
                <a:tc gridSpan="2">
                  <a:txBody>
                    <a:bodyPr/>
                    <a:lstStyle/>
                    <a:p>
                      <a:pPr algn="ctr"/>
                      <a:r>
                        <a:rPr lang="en-US" sz="2400" dirty="0"/>
                        <a:t>Make/Model</a:t>
                      </a:r>
                    </a:p>
                  </a:txBody>
                  <a:tcPr marL="62345" marR="62345" marT="31173" marB="31173"/>
                </a:tc>
                <a:tc hMerge="1">
                  <a:txBody>
                    <a:bodyPr/>
                    <a:lstStyle/>
                    <a:p>
                      <a:endParaRPr lang="en-US" dirty="0"/>
                    </a:p>
                  </a:txBody>
                  <a:tcPr/>
                </a:tc>
                <a:tc gridSpan="2">
                  <a:txBody>
                    <a:bodyPr/>
                    <a:lstStyle/>
                    <a:p>
                      <a:pPr algn="ctr"/>
                      <a:r>
                        <a:rPr lang="en-US" sz="2400" dirty="0"/>
                        <a:t>Serial No.</a:t>
                      </a:r>
                    </a:p>
                  </a:txBody>
                  <a:tcPr marL="62345" marR="62345" marT="31173" marB="31173"/>
                </a:tc>
                <a:tc hMerge="1">
                  <a:txBody>
                    <a:bodyPr/>
                    <a:lstStyle/>
                    <a:p>
                      <a:endParaRPr lang="en-US" dirty="0"/>
                    </a:p>
                  </a:txBody>
                  <a:tcPr/>
                </a:tc>
                <a:extLst>
                  <a:ext uri="{0D108BD9-81ED-4DB2-BD59-A6C34878D82A}">
                    <a16:rowId xmlns:a16="http://schemas.microsoft.com/office/drawing/2014/main" val="4053965173"/>
                  </a:ext>
                </a:extLst>
              </a:tr>
              <a:tr h="1326497">
                <a:tc>
                  <a:txBody>
                    <a:bodyPr/>
                    <a:lstStyle/>
                    <a:p>
                      <a:pPr algn="ctr"/>
                      <a:r>
                        <a:rPr lang="en-US" sz="2400" dirty="0"/>
                        <a:t>Annual # of Copies B&amp;W</a:t>
                      </a:r>
                    </a:p>
                  </a:txBody>
                  <a:tcPr marL="62345" marR="62345" marT="31173" marB="31173"/>
                </a:tc>
                <a:tc>
                  <a:txBody>
                    <a:bodyPr/>
                    <a:lstStyle/>
                    <a:p>
                      <a:pPr algn="ctr"/>
                      <a:r>
                        <a:rPr lang="en-US" sz="2400" dirty="0"/>
                        <a:t>Current B&amp;W Meter Reading</a:t>
                      </a:r>
                    </a:p>
                  </a:txBody>
                  <a:tcPr marL="62345" marR="62345" marT="31173" marB="31173"/>
                </a:tc>
                <a:tc>
                  <a:txBody>
                    <a:bodyPr/>
                    <a:lstStyle/>
                    <a:p>
                      <a:pPr algn="ctr"/>
                      <a:r>
                        <a:rPr lang="en-US" sz="2400" dirty="0"/>
                        <a:t>Annual</a:t>
                      </a:r>
                      <a:r>
                        <a:rPr lang="en-US" sz="2400" baseline="0" dirty="0"/>
                        <a:t> # of Color Copies</a:t>
                      </a:r>
                      <a:endParaRPr lang="en-US" sz="2400" dirty="0"/>
                    </a:p>
                  </a:txBody>
                  <a:tcPr marL="62345" marR="62345" marT="31173" marB="31173"/>
                </a:tc>
                <a:tc>
                  <a:txBody>
                    <a:bodyPr/>
                    <a:lstStyle/>
                    <a:p>
                      <a:pPr algn="ctr"/>
                      <a:r>
                        <a:rPr lang="en-US" sz="2400" dirty="0"/>
                        <a:t>Current Color Meter Reading</a:t>
                      </a:r>
                    </a:p>
                  </a:txBody>
                  <a:tcPr marL="62345" marR="62345" marT="31173" marB="31173"/>
                </a:tc>
                <a:extLst>
                  <a:ext uri="{0D108BD9-81ED-4DB2-BD59-A6C34878D82A}">
                    <a16:rowId xmlns:a16="http://schemas.microsoft.com/office/drawing/2014/main" val="2512504686"/>
                  </a:ext>
                </a:extLst>
              </a:tr>
            </a:tbl>
          </a:graphicData>
        </a:graphic>
      </p:graphicFrame>
    </p:spTree>
    <p:extLst>
      <p:ext uri="{BB962C8B-B14F-4D97-AF65-F5344CB8AC3E}">
        <p14:creationId xmlns:p14="http://schemas.microsoft.com/office/powerpoint/2010/main" val="218755400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a:xfrm>
            <a:off x="1066800" y="3048000"/>
            <a:ext cx="6934200" cy="2849563"/>
          </a:xfrm>
        </p:spPr>
        <p:txBody>
          <a:bodyPr>
            <a:normAutofit/>
          </a:bodyPr>
          <a:lstStyle/>
          <a:p>
            <a:pPr marL="0" indent="0" algn="ctr">
              <a:buNone/>
            </a:pPr>
            <a:r>
              <a:rPr lang="en-US" sz="3600" dirty="0">
                <a:solidFill>
                  <a:srgbClr val="25408F"/>
                </a:solidFill>
              </a:rPr>
              <a:t>You probably didn’t know…</a:t>
            </a:r>
          </a:p>
          <a:p>
            <a:pPr marL="0" indent="0" algn="ctr">
              <a:buNone/>
            </a:pPr>
            <a:r>
              <a:rPr lang="en-US" sz="4400" dirty="0">
                <a:solidFill>
                  <a:srgbClr val="25408F"/>
                </a:solidFill>
              </a:rPr>
              <a:t>4. Preventive maintenance is included.</a:t>
            </a:r>
          </a:p>
        </p:txBody>
      </p:sp>
      <p:sp>
        <p:nvSpPr>
          <p:cNvPr id="4" name="Slide Number Placeholder 3"/>
          <p:cNvSpPr>
            <a:spLocks noGrp="1"/>
          </p:cNvSpPr>
          <p:nvPr>
            <p:ph type="sldNum" sz="quarter" idx="12"/>
          </p:nvPr>
        </p:nvSpPr>
        <p:spPr/>
        <p:txBody>
          <a:bodyPr/>
          <a:lstStyle/>
          <a:p>
            <a:fld id="{7E3A9E86-4CC3-4959-A751-C33E618564A4}" type="slidenum">
              <a:rPr lang="en-US" smtClean="0"/>
              <a:t>21</a:t>
            </a:fld>
            <a:endParaRPr lang="en-US" dirty="0"/>
          </a:p>
        </p:txBody>
      </p:sp>
      <p:pic>
        <p:nvPicPr>
          <p:cNvPr id="5" name="Picture 4"/>
          <p:cNvPicPr>
            <a:picLocks noChangeAspect="1"/>
          </p:cNvPicPr>
          <p:nvPr/>
        </p:nvPicPr>
        <p:blipFill>
          <a:blip r:embed="rId2"/>
          <a:stretch>
            <a:fillRect/>
          </a:stretch>
        </p:blipFill>
        <p:spPr>
          <a:xfrm>
            <a:off x="27992" y="246646"/>
            <a:ext cx="9144000" cy="2855763"/>
          </a:xfrm>
          <a:prstGeom prst="rect">
            <a:avLst/>
          </a:prstGeom>
        </p:spPr>
      </p:pic>
    </p:spTree>
    <p:extLst>
      <p:ext uri="{BB962C8B-B14F-4D97-AF65-F5344CB8AC3E}">
        <p14:creationId xmlns:p14="http://schemas.microsoft.com/office/powerpoint/2010/main" val="171677243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98438"/>
            <a:ext cx="8229600" cy="1173162"/>
          </a:xfrm>
        </p:spPr>
        <p:txBody>
          <a:bodyPr>
            <a:normAutofit fontScale="90000"/>
          </a:bodyPr>
          <a:lstStyle/>
          <a:p>
            <a:r>
              <a:rPr lang="en-US" dirty="0">
                <a:solidFill>
                  <a:srgbClr val="25408F"/>
                </a:solidFill>
              </a:rPr>
              <a:t>(4) The policy covers preventative maintenance services.</a:t>
            </a:r>
            <a:endParaRPr lang="en-US" dirty="0"/>
          </a:p>
        </p:txBody>
      </p:sp>
      <p:sp>
        <p:nvSpPr>
          <p:cNvPr id="3" name="Content Placeholder 2"/>
          <p:cNvSpPr>
            <a:spLocks noGrp="1"/>
          </p:cNvSpPr>
          <p:nvPr>
            <p:ph idx="1"/>
          </p:nvPr>
        </p:nvSpPr>
        <p:spPr>
          <a:xfrm>
            <a:off x="533400" y="1828800"/>
            <a:ext cx="8153400" cy="4527550"/>
          </a:xfrm>
        </p:spPr>
        <p:txBody>
          <a:bodyPr>
            <a:normAutofit fontScale="92500"/>
          </a:bodyPr>
          <a:lstStyle/>
          <a:p>
            <a:r>
              <a:rPr lang="en-US" dirty="0"/>
              <a:t>The policy automatically includes Preventative Maintenance per the manufacturer specifications and can be specifically added for HVAC. Risk mitigation/loss prevention tool for insurance companies. </a:t>
            </a:r>
          </a:p>
          <a:p>
            <a:endParaRPr lang="en-US" dirty="0"/>
          </a:p>
          <a:p>
            <a:r>
              <a:rPr lang="en-US" dirty="0"/>
              <a:t>This allows for preventive maintenance of coverage equipment to follow the same claim process as other repairs.</a:t>
            </a:r>
          </a:p>
        </p:txBody>
      </p:sp>
      <p:sp>
        <p:nvSpPr>
          <p:cNvPr id="4" name="Slide Number Placeholder 3"/>
          <p:cNvSpPr>
            <a:spLocks noGrp="1"/>
          </p:cNvSpPr>
          <p:nvPr>
            <p:ph type="sldNum" sz="quarter" idx="12"/>
          </p:nvPr>
        </p:nvSpPr>
        <p:spPr/>
        <p:txBody>
          <a:bodyPr/>
          <a:lstStyle/>
          <a:p>
            <a:fld id="{7E3A9E86-4CC3-4959-A751-C33E618564A4}" type="slidenum">
              <a:rPr lang="en-US" smtClean="0"/>
              <a:t>22</a:t>
            </a:fld>
            <a:endParaRPr lang="en-US" dirty="0"/>
          </a:p>
        </p:txBody>
      </p:sp>
    </p:spTree>
    <p:extLst>
      <p:ext uri="{BB962C8B-B14F-4D97-AF65-F5344CB8AC3E}">
        <p14:creationId xmlns:p14="http://schemas.microsoft.com/office/powerpoint/2010/main" val="322232055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a:xfrm>
            <a:off x="1066800" y="3048000"/>
            <a:ext cx="6934200" cy="2849563"/>
          </a:xfrm>
        </p:spPr>
        <p:txBody>
          <a:bodyPr>
            <a:normAutofit/>
          </a:bodyPr>
          <a:lstStyle/>
          <a:p>
            <a:pPr marL="0" indent="0" algn="ctr">
              <a:buNone/>
            </a:pPr>
            <a:r>
              <a:rPr lang="en-US" sz="3600" dirty="0">
                <a:solidFill>
                  <a:srgbClr val="25408F"/>
                </a:solidFill>
              </a:rPr>
              <a:t>You probably didn’t know…</a:t>
            </a:r>
          </a:p>
          <a:p>
            <a:pPr marL="0" indent="0" algn="ctr">
              <a:buNone/>
            </a:pPr>
            <a:r>
              <a:rPr lang="en-US" sz="4400" dirty="0">
                <a:solidFill>
                  <a:srgbClr val="25408F"/>
                </a:solidFill>
              </a:rPr>
              <a:t>(5) It’s easier than you think to get started and to participate.</a:t>
            </a:r>
          </a:p>
        </p:txBody>
      </p:sp>
      <p:sp>
        <p:nvSpPr>
          <p:cNvPr id="4" name="Slide Number Placeholder 3"/>
          <p:cNvSpPr>
            <a:spLocks noGrp="1"/>
          </p:cNvSpPr>
          <p:nvPr>
            <p:ph type="sldNum" sz="quarter" idx="12"/>
          </p:nvPr>
        </p:nvSpPr>
        <p:spPr/>
        <p:txBody>
          <a:bodyPr/>
          <a:lstStyle/>
          <a:p>
            <a:fld id="{7E3A9E86-4CC3-4959-A751-C33E618564A4}" type="slidenum">
              <a:rPr lang="en-US" smtClean="0"/>
              <a:t>23</a:t>
            </a:fld>
            <a:endParaRPr lang="en-US" dirty="0"/>
          </a:p>
        </p:txBody>
      </p:sp>
      <p:pic>
        <p:nvPicPr>
          <p:cNvPr id="5" name="Picture 4"/>
          <p:cNvPicPr>
            <a:picLocks noChangeAspect="1"/>
          </p:cNvPicPr>
          <p:nvPr/>
        </p:nvPicPr>
        <p:blipFill>
          <a:blip r:embed="rId2"/>
          <a:stretch>
            <a:fillRect/>
          </a:stretch>
        </p:blipFill>
        <p:spPr>
          <a:xfrm>
            <a:off x="27992" y="246646"/>
            <a:ext cx="9144000" cy="2855763"/>
          </a:xfrm>
          <a:prstGeom prst="rect">
            <a:avLst/>
          </a:prstGeom>
        </p:spPr>
      </p:pic>
    </p:spTree>
    <p:extLst>
      <p:ext uri="{BB962C8B-B14F-4D97-AF65-F5344CB8AC3E}">
        <p14:creationId xmlns:p14="http://schemas.microsoft.com/office/powerpoint/2010/main" val="256410761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1173162"/>
          </a:xfrm>
        </p:spPr>
        <p:txBody>
          <a:bodyPr>
            <a:normAutofit/>
          </a:bodyPr>
          <a:lstStyle/>
          <a:p>
            <a:r>
              <a:rPr lang="en-US" dirty="0">
                <a:solidFill>
                  <a:srgbClr val="25408F"/>
                </a:solidFill>
              </a:rPr>
              <a:t>(5) It’s easier than you think.</a:t>
            </a:r>
            <a:endParaRPr lang="en-US" dirty="0"/>
          </a:p>
        </p:txBody>
      </p:sp>
      <p:sp>
        <p:nvSpPr>
          <p:cNvPr id="3" name="Content Placeholder 2"/>
          <p:cNvSpPr>
            <a:spLocks noGrp="1"/>
          </p:cNvSpPr>
          <p:nvPr>
            <p:ph idx="1"/>
          </p:nvPr>
        </p:nvSpPr>
        <p:spPr>
          <a:xfrm>
            <a:off x="533400" y="1524000"/>
            <a:ext cx="8153400" cy="4832350"/>
          </a:xfrm>
        </p:spPr>
        <p:txBody>
          <a:bodyPr>
            <a:normAutofit fontScale="85000" lnSpcReduction="20000"/>
          </a:bodyPr>
          <a:lstStyle/>
          <a:p>
            <a:r>
              <a:rPr lang="en-US" dirty="0"/>
              <a:t>To get a quote, complete a short application.</a:t>
            </a:r>
          </a:p>
          <a:p>
            <a:pPr lvl="1"/>
            <a:r>
              <a:rPr lang="en-US" dirty="0"/>
              <a:t>No longer need details for all pieces of equipment</a:t>
            </a:r>
          </a:p>
          <a:p>
            <a:pPr lvl="1"/>
            <a:r>
              <a:rPr lang="en-US" dirty="0"/>
              <a:t>Computers – only need to determine quantities by manufacturer and model, and note whether or not they are under warranty (your IT folks probably already have this list). Just do your best.</a:t>
            </a:r>
          </a:p>
          <a:p>
            <a:r>
              <a:rPr lang="en-US" dirty="0"/>
              <a:t>Specialty Underwriters makes the claim process easy with a flow chart telling you what to provide, an email address for submission of claims, no pre-authorizations unless a repair exceeds $5,000, and 90-days to submit claims</a:t>
            </a:r>
          </a:p>
          <a:p>
            <a:r>
              <a:rPr lang="en-US" dirty="0"/>
              <a:t>Specialty Underwriters and Jester will also provide training for your staff throughout the policy term</a:t>
            </a:r>
          </a:p>
        </p:txBody>
      </p:sp>
      <p:sp>
        <p:nvSpPr>
          <p:cNvPr id="4" name="Slide Number Placeholder 3"/>
          <p:cNvSpPr>
            <a:spLocks noGrp="1"/>
          </p:cNvSpPr>
          <p:nvPr>
            <p:ph type="sldNum" sz="quarter" idx="12"/>
          </p:nvPr>
        </p:nvSpPr>
        <p:spPr/>
        <p:txBody>
          <a:bodyPr/>
          <a:lstStyle/>
          <a:p>
            <a:fld id="{7E3A9E86-4CC3-4959-A751-C33E618564A4}" type="slidenum">
              <a:rPr lang="en-US" smtClean="0"/>
              <a:t>24</a:t>
            </a:fld>
            <a:endParaRPr lang="en-US" dirty="0"/>
          </a:p>
        </p:txBody>
      </p:sp>
    </p:spTree>
    <p:extLst>
      <p:ext uri="{BB962C8B-B14F-4D97-AF65-F5344CB8AC3E}">
        <p14:creationId xmlns:p14="http://schemas.microsoft.com/office/powerpoint/2010/main" val="271411454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pic>
        <p:nvPicPr>
          <p:cNvPr id="5" name="Content Placeholder 4"/>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291703" y="28575"/>
            <a:ext cx="8560593" cy="6200993"/>
          </a:xfrm>
        </p:spPr>
      </p:pic>
      <p:sp>
        <p:nvSpPr>
          <p:cNvPr id="4" name="Slide Number Placeholder 3"/>
          <p:cNvSpPr>
            <a:spLocks noGrp="1"/>
          </p:cNvSpPr>
          <p:nvPr>
            <p:ph type="sldNum" sz="quarter" idx="12"/>
          </p:nvPr>
        </p:nvSpPr>
        <p:spPr/>
        <p:txBody>
          <a:bodyPr/>
          <a:lstStyle/>
          <a:p>
            <a:fld id="{7E3A9E86-4CC3-4959-A751-C33E618564A4}" type="slidenum">
              <a:rPr lang="en-US" smtClean="0"/>
              <a:t>25</a:t>
            </a:fld>
            <a:endParaRPr lang="en-US" dirty="0"/>
          </a:p>
        </p:txBody>
      </p:sp>
    </p:spTree>
    <p:extLst>
      <p:ext uri="{BB962C8B-B14F-4D97-AF65-F5344CB8AC3E}">
        <p14:creationId xmlns:p14="http://schemas.microsoft.com/office/powerpoint/2010/main" val="160876002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CA88E5-A874-4348-833B-7FE981F71138}"/>
              </a:ext>
            </a:extLst>
          </p:cNvPr>
          <p:cNvSpPr>
            <a:spLocks noGrp="1"/>
          </p:cNvSpPr>
          <p:nvPr>
            <p:ph type="title"/>
          </p:nvPr>
        </p:nvSpPr>
        <p:spPr/>
        <p:txBody>
          <a:bodyPr/>
          <a:lstStyle/>
          <a:p>
            <a:r>
              <a:rPr lang="en-US" dirty="0"/>
              <a:t>Bonus “Thing” Cash Out Option</a:t>
            </a:r>
          </a:p>
        </p:txBody>
      </p:sp>
      <p:sp>
        <p:nvSpPr>
          <p:cNvPr id="3" name="Content Placeholder 2">
            <a:extLst>
              <a:ext uri="{FF2B5EF4-FFF2-40B4-BE49-F238E27FC236}">
                <a16:creationId xmlns:a16="http://schemas.microsoft.com/office/drawing/2014/main" id="{89FD27E7-3949-4AAC-B0EC-84DA6BDAD5DC}"/>
              </a:ext>
            </a:extLst>
          </p:cNvPr>
          <p:cNvSpPr>
            <a:spLocks noGrp="1"/>
          </p:cNvSpPr>
          <p:nvPr>
            <p:ph idx="1"/>
          </p:nvPr>
        </p:nvSpPr>
        <p:spPr/>
        <p:txBody>
          <a:bodyPr/>
          <a:lstStyle/>
          <a:p>
            <a:r>
              <a:rPr lang="en-US" dirty="0"/>
              <a:t>“He’s dead Jim”:</a:t>
            </a:r>
          </a:p>
        </p:txBody>
      </p:sp>
      <p:sp>
        <p:nvSpPr>
          <p:cNvPr id="4" name="Slide Number Placeholder 3">
            <a:extLst>
              <a:ext uri="{FF2B5EF4-FFF2-40B4-BE49-F238E27FC236}">
                <a16:creationId xmlns:a16="http://schemas.microsoft.com/office/drawing/2014/main" id="{2FF3D861-9F80-4A1D-8169-55D919D810F3}"/>
              </a:ext>
            </a:extLst>
          </p:cNvPr>
          <p:cNvSpPr>
            <a:spLocks noGrp="1"/>
          </p:cNvSpPr>
          <p:nvPr>
            <p:ph type="sldNum" sz="quarter" idx="12"/>
          </p:nvPr>
        </p:nvSpPr>
        <p:spPr/>
        <p:txBody>
          <a:bodyPr/>
          <a:lstStyle/>
          <a:p>
            <a:fld id="{7E3A9E86-4CC3-4959-A751-C33E618564A4}" type="slidenum">
              <a:rPr lang="en-US" smtClean="0"/>
              <a:t>26</a:t>
            </a:fld>
            <a:endParaRPr lang="en-US" dirty="0"/>
          </a:p>
        </p:txBody>
      </p:sp>
      <p:pic>
        <p:nvPicPr>
          <p:cNvPr id="6" name="Picture 5">
            <a:extLst>
              <a:ext uri="{FF2B5EF4-FFF2-40B4-BE49-F238E27FC236}">
                <a16:creationId xmlns:a16="http://schemas.microsoft.com/office/drawing/2014/main" id="{5AE07BB6-E204-45F7-9B52-6C53ECD45910}"/>
              </a:ext>
            </a:extLst>
          </p:cNvPr>
          <p:cNvPicPr>
            <a:picLocks noChangeAspect="1"/>
          </p:cNvPicPr>
          <p:nvPr/>
        </p:nvPicPr>
        <p:blipFill>
          <a:blip r:embed="rId3">
            <a:extLst>
              <a:ext uri="{28A0092B-C50C-407E-A947-70E740481C1C}">
                <a14:useLocalDpi xmlns:a14="http://schemas.microsoft.com/office/drawing/2010/main" val="0"/>
              </a:ext>
              <a:ext uri="{837473B0-CC2E-450A-ABE3-18F120FF3D39}">
                <a1611:picAttrSrcUrl xmlns:a1611="http://schemas.microsoft.com/office/drawing/2016/11/main" xmlns="" r:id="rId4"/>
              </a:ext>
            </a:extLst>
          </a:blip>
          <a:stretch>
            <a:fillRect/>
          </a:stretch>
        </p:blipFill>
        <p:spPr>
          <a:xfrm>
            <a:off x="2057400" y="2065482"/>
            <a:ext cx="4495800" cy="4121150"/>
          </a:xfrm>
          <a:prstGeom prst="rect">
            <a:avLst/>
          </a:prstGeom>
        </p:spPr>
      </p:pic>
    </p:spTree>
    <p:extLst>
      <p:ext uri="{BB962C8B-B14F-4D97-AF65-F5344CB8AC3E}">
        <p14:creationId xmlns:p14="http://schemas.microsoft.com/office/powerpoint/2010/main" val="27237729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a:xfrm>
            <a:off x="1066800" y="3048000"/>
            <a:ext cx="6934200" cy="2849563"/>
          </a:xfrm>
        </p:spPr>
        <p:txBody>
          <a:bodyPr>
            <a:normAutofit fontScale="92500"/>
          </a:bodyPr>
          <a:lstStyle/>
          <a:p>
            <a:pPr marL="0" indent="0" algn="ctr">
              <a:buNone/>
            </a:pPr>
            <a:r>
              <a:rPr lang="en-US" sz="4400" dirty="0">
                <a:solidFill>
                  <a:srgbClr val="25408F"/>
                </a:solidFill>
              </a:rPr>
              <a:t>What are the school finance implications of participating in an Equipment Maintenance Insurance Program?</a:t>
            </a:r>
          </a:p>
        </p:txBody>
      </p:sp>
      <p:sp>
        <p:nvSpPr>
          <p:cNvPr id="4" name="Slide Number Placeholder 3"/>
          <p:cNvSpPr>
            <a:spLocks noGrp="1"/>
          </p:cNvSpPr>
          <p:nvPr>
            <p:ph type="sldNum" sz="quarter" idx="12"/>
          </p:nvPr>
        </p:nvSpPr>
        <p:spPr/>
        <p:txBody>
          <a:bodyPr/>
          <a:lstStyle/>
          <a:p>
            <a:fld id="{7E3A9E86-4CC3-4959-A751-C33E618564A4}" type="slidenum">
              <a:rPr lang="en-US" smtClean="0"/>
              <a:t>27</a:t>
            </a:fld>
            <a:endParaRPr lang="en-US" dirty="0"/>
          </a:p>
        </p:txBody>
      </p:sp>
      <p:pic>
        <p:nvPicPr>
          <p:cNvPr id="5" name="Picture 4"/>
          <p:cNvPicPr>
            <a:picLocks noChangeAspect="1"/>
          </p:cNvPicPr>
          <p:nvPr/>
        </p:nvPicPr>
        <p:blipFill>
          <a:blip r:embed="rId2"/>
          <a:stretch>
            <a:fillRect/>
          </a:stretch>
        </p:blipFill>
        <p:spPr>
          <a:xfrm>
            <a:off x="27992" y="246646"/>
            <a:ext cx="9144000" cy="2855763"/>
          </a:xfrm>
          <a:prstGeom prst="rect">
            <a:avLst/>
          </a:prstGeom>
        </p:spPr>
      </p:pic>
    </p:spTree>
    <p:extLst>
      <p:ext uri="{BB962C8B-B14F-4D97-AF65-F5344CB8AC3E}">
        <p14:creationId xmlns:p14="http://schemas.microsoft.com/office/powerpoint/2010/main" val="90843173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School Finance Implications</a:t>
            </a:r>
          </a:p>
        </p:txBody>
      </p:sp>
      <p:sp>
        <p:nvSpPr>
          <p:cNvPr id="3" name="Content Placeholder 2"/>
          <p:cNvSpPr>
            <a:spLocks noGrp="1"/>
          </p:cNvSpPr>
          <p:nvPr>
            <p:ph idx="1"/>
          </p:nvPr>
        </p:nvSpPr>
        <p:spPr/>
        <p:txBody>
          <a:bodyPr>
            <a:normAutofit fontScale="85000" lnSpcReduction="10000"/>
          </a:bodyPr>
          <a:lstStyle/>
          <a:p>
            <a:pPr marL="285750" indent="-285750"/>
            <a:r>
              <a:rPr lang="en-US" dirty="0"/>
              <a:t>Because this is an insurance policy, the premium is payable from the district’s Management Fund</a:t>
            </a:r>
          </a:p>
          <a:p>
            <a:pPr marL="285750" indent="-285750"/>
            <a:r>
              <a:rPr lang="en-US" dirty="0"/>
              <a:t>One purpose of the Management Fund is to manage risk. The </a:t>
            </a:r>
            <a:r>
              <a:rPr lang="en-US" i="1" dirty="0"/>
              <a:t>risk</a:t>
            </a:r>
            <a:r>
              <a:rPr lang="en-US" dirty="0"/>
              <a:t> that is eliminated from participation is the unanticipated costs of repairs that would otherwise be covered by another fund.</a:t>
            </a:r>
          </a:p>
          <a:p>
            <a:pPr marL="285750" indent="-285750"/>
            <a:r>
              <a:rPr lang="en-US" dirty="0"/>
              <a:t>The annual premium insures the equipment covered, and the policy pays the cost if the equipment fails or requires repair.</a:t>
            </a:r>
          </a:p>
          <a:p>
            <a:pPr marL="285750" indent="-285750"/>
            <a:r>
              <a:rPr lang="en-US" dirty="0"/>
              <a:t>The district is transferring </a:t>
            </a:r>
            <a:r>
              <a:rPr lang="en-US" i="1" dirty="0"/>
              <a:t>risk</a:t>
            </a:r>
            <a:r>
              <a:rPr lang="en-US" dirty="0"/>
              <a:t> and receiving </a:t>
            </a:r>
            <a:r>
              <a:rPr lang="en-US" i="1" dirty="0"/>
              <a:t>certainty</a:t>
            </a:r>
            <a:r>
              <a:rPr lang="en-US" dirty="0"/>
              <a:t>.</a:t>
            </a:r>
          </a:p>
          <a:p>
            <a:endParaRPr lang="en-US" dirty="0"/>
          </a:p>
        </p:txBody>
      </p:sp>
      <p:sp>
        <p:nvSpPr>
          <p:cNvPr id="4" name="Slide Number Placeholder 3"/>
          <p:cNvSpPr>
            <a:spLocks noGrp="1"/>
          </p:cNvSpPr>
          <p:nvPr>
            <p:ph type="sldNum" sz="quarter" idx="12"/>
          </p:nvPr>
        </p:nvSpPr>
        <p:spPr/>
        <p:txBody>
          <a:bodyPr/>
          <a:lstStyle/>
          <a:p>
            <a:fld id="{7E3A9E86-4CC3-4959-A751-C33E618564A4}" type="slidenum">
              <a:rPr lang="en-US" smtClean="0"/>
              <a:t>28</a:t>
            </a:fld>
            <a:endParaRPr lang="en-US" dirty="0"/>
          </a:p>
        </p:txBody>
      </p:sp>
    </p:spTree>
    <p:extLst>
      <p:ext uri="{BB962C8B-B14F-4D97-AF65-F5344CB8AC3E}">
        <p14:creationId xmlns:p14="http://schemas.microsoft.com/office/powerpoint/2010/main" val="230977251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School Finance Implications</a:t>
            </a:r>
          </a:p>
        </p:txBody>
      </p:sp>
      <p:sp>
        <p:nvSpPr>
          <p:cNvPr id="3" name="Content Placeholder 2"/>
          <p:cNvSpPr>
            <a:spLocks noGrp="1"/>
          </p:cNvSpPr>
          <p:nvPr>
            <p:ph idx="1"/>
          </p:nvPr>
        </p:nvSpPr>
        <p:spPr/>
        <p:txBody>
          <a:bodyPr>
            <a:normAutofit fontScale="92500" lnSpcReduction="10000"/>
          </a:bodyPr>
          <a:lstStyle/>
          <a:p>
            <a:pPr marL="285750" indent="-285750"/>
            <a:r>
              <a:rPr lang="en-US" dirty="0"/>
              <a:t>Practically speaking, the repairs that would have been attributable another fund (General Fund, PPEL, Sales Tax, Nutrition) are now covered by the insurance policy (Management Fund).</a:t>
            </a:r>
          </a:p>
          <a:p>
            <a:pPr marL="285750" indent="-285750"/>
            <a:r>
              <a:rPr lang="en-US" dirty="0"/>
              <a:t>Participation reduces the General Fund expenditures by the amount of the claims by the district (parts and labor). </a:t>
            </a:r>
          </a:p>
          <a:p>
            <a:pPr marL="285750" indent="-285750"/>
            <a:r>
              <a:rPr lang="en-US" dirty="0"/>
              <a:t>This means a dollar-for-dollar increase in Spending Authority by the amount of your claims that would otherwise be a General Fund expense.</a:t>
            </a:r>
          </a:p>
          <a:p>
            <a:endParaRPr lang="en-US" dirty="0"/>
          </a:p>
        </p:txBody>
      </p:sp>
      <p:sp>
        <p:nvSpPr>
          <p:cNvPr id="4" name="Slide Number Placeholder 3"/>
          <p:cNvSpPr>
            <a:spLocks noGrp="1"/>
          </p:cNvSpPr>
          <p:nvPr>
            <p:ph type="sldNum" sz="quarter" idx="12"/>
          </p:nvPr>
        </p:nvSpPr>
        <p:spPr/>
        <p:txBody>
          <a:bodyPr/>
          <a:lstStyle/>
          <a:p>
            <a:fld id="{7E3A9E86-4CC3-4959-A751-C33E618564A4}" type="slidenum">
              <a:rPr lang="en-US" smtClean="0"/>
              <a:t>29</a:t>
            </a:fld>
            <a:endParaRPr lang="en-US" dirty="0"/>
          </a:p>
        </p:txBody>
      </p:sp>
    </p:spTree>
    <p:extLst>
      <p:ext uri="{BB962C8B-B14F-4D97-AF65-F5344CB8AC3E}">
        <p14:creationId xmlns:p14="http://schemas.microsoft.com/office/powerpoint/2010/main" val="359887939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Connect with ISFIS</a:t>
            </a:r>
          </a:p>
        </p:txBody>
      </p:sp>
      <p:sp>
        <p:nvSpPr>
          <p:cNvPr id="3" name="Content Placeholder 2"/>
          <p:cNvSpPr>
            <a:spLocks noGrp="1"/>
          </p:cNvSpPr>
          <p:nvPr>
            <p:ph idx="1"/>
          </p:nvPr>
        </p:nvSpPr>
        <p:spPr>
          <a:xfrm>
            <a:off x="381000" y="1371600"/>
            <a:ext cx="8229600" cy="4525963"/>
          </a:xfrm>
        </p:spPr>
        <p:txBody>
          <a:bodyPr>
            <a:normAutofit/>
          </a:bodyPr>
          <a:lstStyle/>
          <a:p>
            <a:pPr marL="0" indent="0" algn="ctr">
              <a:buNone/>
            </a:pPr>
            <a:r>
              <a:rPr lang="en-US" sz="2900" dirty="0">
                <a:latin typeface="+mj-lt"/>
              </a:rPr>
              <a:t>Are you connected with ISFIS on Social Media?</a:t>
            </a:r>
          </a:p>
          <a:p>
            <a:endParaRPr lang="en-US" sz="1100" dirty="0">
              <a:latin typeface="+mj-lt"/>
            </a:endParaRPr>
          </a:p>
          <a:p>
            <a:r>
              <a:rPr lang="en-US" sz="2000" dirty="0"/>
              <a:t>Follow us on Twitter:  </a:t>
            </a:r>
            <a:r>
              <a:rPr lang="en-US" sz="2000" u="sng" dirty="0">
                <a:hlinkClick r:id="rId3"/>
              </a:rPr>
              <a:t>@ISFISInc</a:t>
            </a:r>
            <a:endParaRPr lang="en-US" sz="2000" dirty="0"/>
          </a:p>
          <a:p>
            <a:r>
              <a:rPr lang="en-US" sz="2000" dirty="0"/>
              <a:t>Like us on Facebook:  </a:t>
            </a:r>
            <a:br>
              <a:rPr lang="en-US" sz="2000" dirty="0"/>
            </a:br>
            <a:r>
              <a:rPr lang="en-US" sz="2000" u="sng" dirty="0">
                <a:hlinkClick r:id="rId4"/>
              </a:rPr>
              <a:t>https://www.facebook.com/isfisinc/</a:t>
            </a:r>
            <a:endParaRPr lang="en-US" sz="2000" dirty="0"/>
          </a:p>
          <a:p>
            <a:r>
              <a:rPr lang="en-US" sz="2000" dirty="0"/>
              <a:t>Link to us on LinkedIn:  </a:t>
            </a:r>
            <a:br>
              <a:rPr lang="en-US" sz="2000" dirty="0"/>
            </a:br>
            <a:r>
              <a:rPr lang="en-US" sz="2000" u="sng" dirty="0">
                <a:hlinkClick r:id="rId5"/>
              </a:rPr>
              <a:t>https://www.linkedin.com/company/iowa-school-finance-information-services</a:t>
            </a:r>
            <a:endParaRPr lang="en-US" sz="2000" u="sng" dirty="0"/>
          </a:p>
          <a:p>
            <a:r>
              <a:rPr lang="en-US" sz="2400" b="1" dirty="0"/>
              <a:t>If you or anyone at your district needs access to the ISFIS subscriber content on the website, email </a:t>
            </a:r>
            <a:r>
              <a:rPr lang="en-US" sz="2400" b="1" dirty="0">
                <a:hlinkClick r:id="rId6"/>
              </a:rPr>
              <a:t>jen@iowaschoolfinance.com</a:t>
            </a:r>
            <a:r>
              <a:rPr lang="en-US" sz="2400" b="1" dirty="0"/>
              <a:t> </a:t>
            </a:r>
          </a:p>
          <a:p>
            <a:pPr marL="0" indent="0">
              <a:buNone/>
            </a:pPr>
            <a:endParaRPr lang="en-US" u="sng" dirty="0"/>
          </a:p>
          <a:p>
            <a:endParaRPr lang="en-US" dirty="0"/>
          </a:p>
        </p:txBody>
      </p:sp>
      <p:sp>
        <p:nvSpPr>
          <p:cNvPr id="4" name="Slide Number Placeholder 3"/>
          <p:cNvSpPr>
            <a:spLocks noGrp="1"/>
          </p:cNvSpPr>
          <p:nvPr>
            <p:ph type="sldNum" sz="quarter" idx="12"/>
          </p:nvPr>
        </p:nvSpPr>
        <p:spPr/>
        <p:txBody>
          <a:bodyPr/>
          <a:lstStyle/>
          <a:p>
            <a:fld id="{7E3A9E86-4CC3-4959-A751-C33E618564A4}" type="slidenum">
              <a:rPr lang="en-US" smtClean="0"/>
              <a:t>3</a:t>
            </a:fld>
            <a:endParaRPr lang="en-US" dirty="0"/>
          </a:p>
        </p:txBody>
      </p:sp>
      <p:sp>
        <p:nvSpPr>
          <p:cNvPr id="6" name="TextBox 5">
            <a:extLst>
              <a:ext uri="{FF2B5EF4-FFF2-40B4-BE49-F238E27FC236}">
                <a16:creationId xmlns:a16="http://schemas.microsoft.com/office/drawing/2014/main" id="{977C70D8-E65E-4DE7-84D9-5FF00DFBD138}"/>
              </a:ext>
            </a:extLst>
          </p:cNvPr>
          <p:cNvSpPr txBox="1"/>
          <p:nvPr/>
        </p:nvSpPr>
        <p:spPr>
          <a:xfrm>
            <a:off x="1676400" y="5600700"/>
            <a:ext cx="4648200" cy="646331"/>
          </a:xfrm>
          <a:prstGeom prst="rect">
            <a:avLst/>
          </a:prstGeom>
          <a:noFill/>
        </p:spPr>
        <p:txBody>
          <a:bodyPr wrap="square" rtlCol="0">
            <a:spAutoFit/>
          </a:bodyPr>
          <a:lstStyle/>
          <a:p>
            <a:r>
              <a:rPr lang="en-US" dirty="0"/>
              <a:t>Please check with others at your district to make sure they’re getting our emails &amp; invites!</a:t>
            </a:r>
          </a:p>
        </p:txBody>
      </p:sp>
      <p:pic>
        <p:nvPicPr>
          <p:cNvPr id="7" name="Picture 6"/>
          <p:cNvPicPr>
            <a:picLocks noChangeAspect="1"/>
          </p:cNvPicPr>
          <p:nvPr/>
        </p:nvPicPr>
        <p:blipFill rotWithShape="1">
          <a:blip r:embed="rId7" cstate="print">
            <a:extLst>
              <a:ext uri="{28A0092B-C50C-407E-A947-70E740481C1C}">
                <a14:useLocalDpi xmlns:a14="http://schemas.microsoft.com/office/drawing/2010/main" val="0"/>
              </a:ext>
            </a:extLst>
          </a:blip>
          <a:srcRect t="18717" b="21282"/>
          <a:stretch/>
        </p:blipFill>
        <p:spPr>
          <a:xfrm>
            <a:off x="6629400" y="5029200"/>
            <a:ext cx="1904998" cy="1143000"/>
          </a:xfrm>
          <a:prstGeom prst="rect">
            <a:avLst/>
          </a:prstGeom>
        </p:spPr>
      </p:pic>
    </p:spTree>
    <p:extLst>
      <p:ext uri="{BB962C8B-B14F-4D97-AF65-F5344CB8AC3E}">
        <p14:creationId xmlns:p14="http://schemas.microsoft.com/office/powerpoint/2010/main" val="46446616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117864"/>
            <a:ext cx="8229600" cy="1143000"/>
          </a:xfrm>
        </p:spPr>
        <p:txBody>
          <a:bodyPr/>
          <a:lstStyle/>
          <a:p>
            <a:r>
              <a:rPr lang="en-US" dirty="0"/>
              <a:t>School Finance Implications</a:t>
            </a:r>
          </a:p>
        </p:txBody>
      </p:sp>
      <p:sp>
        <p:nvSpPr>
          <p:cNvPr id="3" name="Content Placeholder 2"/>
          <p:cNvSpPr>
            <a:spLocks noGrp="1"/>
          </p:cNvSpPr>
          <p:nvPr>
            <p:ph idx="1"/>
          </p:nvPr>
        </p:nvSpPr>
        <p:spPr>
          <a:xfrm>
            <a:off x="381000" y="1066800"/>
            <a:ext cx="8229600" cy="5410200"/>
          </a:xfrm>
        </p:spPr>
        <p:txBody>
          <a:bodyPr>
            <a:normAutofit fontScale="92500" lnSpcReduction="20000"/>
          </a:bodyPr>
          <a:lstStyle/>
          <a:p>
            <a:pPr marL="0" indent="0">
              <a:buNone/>
            </a:pPr>
            <a:r>
              <a:rPr lang="en-US" sz="2800" dirty="0"/>
              <a:t>Thought experiment…</a:t>
            </a:r>
          </a:p>
          <a:p>
            <a:pPr lvl="1">
              <a:buFont typeface="Arial" panose="020B0604020202020204" pitchFamily="34" charset="0"/>
              <a:buChar char="•"/>
            </a:pPr>
            <a:r>
              <a:rPr lang="en-US" dirty="0"/>
              <a:t>For each fund impacted, estimate your annual covered costs less the incremental cost of the insurance.</a:t>
            </a:r>
          </a:p>
          <a:p>
            <a:pPr marL="1200150" lvl="2" indent="-285750"/>
            <a:r>
              <a:rPr lang="en-US" sz="2800" dirty="0"/>
              <a:t>PPEL Fund</a:t>
            </a:r>
          </a:p>
          <a:p>
            <a:pPr marL="1200150" lvl="2" indent="-285750"/>
            <a:r>
              <a:rPr lang="en-US" sz="2800" dirty="0"/>
              <a:t>Sales Tax Fund</a:t>
            </a:r>
          </a:p>
          <a:p>
            <a:pPr marL="1200150" lvl="2" indent="-285750"/>
            <a:r>
              <a:rPr lang="en-US" sz="2800" dirty="0"/>
              <a:t>Nutrition Fund</a:t>
            </a:r>
          </a:p>
          <a:p>
            <a:pPr marL="1200150" lvl="2" indent="-285750"/>
            <a:r>
              <a:rPr lang="en-US" sz="2800" dirty="0"/>
              <a:t>General Fund</a:t>
            </a:r>
          </a:p>
          <a:p>
            <a:pPr lvl="1">
              <a:buFont typeface="Arial" panose="020B0604020202020204" pitchFamily="34" charset="0"/>
              <a:buChar char="•"/>
            </a:pPr>
            <a:r>
              <a:rPr lang="en-US" dirty="0"/>
              <a:t>The net General Fund Spending Authority positive impact is the amount attributable to only the General Fund.</a:t>
            </a:r>
          </a:p>
          <a:p>
            <a:pPr lvl="1">
              <a:buFont typeface="Arial" panose="020B0604020202020204" pitchFamily="34" charset="0"/>
              <a:buChar char="•"/>
            </a:pPr>
            <a:r>
              <a:rPr lang="en-US" dirty="0"/>
              <a:t>However there is a benefit to the other funds as well.  For example, fixing stuff rather than buying new benefits your property taxpayers through PPEL or sales tax payers from the State Penny funds.</a:t>
            </a:r>
          </a:p>
          <a:p>
            <a:endParaRPr lang="en-US" dirty="0"/>
          </a:p>
        </p:txBody>
      </p:sp>
      <p:sp>
        <p:nvSpPr>
          <p:cNvPr id="4" name="Slide Number Placeholder 3"/>
          <p:cNvSpPr>
            <a:spLocks noGrp="1"/>
          </p:cNvSpPr>
          <p:nvPr>
            <p:ph type="sldNum" sz="quarter" idx="12"/>
          </p:nvPr>
        </p:nvSpPr>
        <p:spPr/>
        <p:txBody>
          <a:bodyPr/>
          <a:lstStyle/>
          <a:p>
            <a:fld id="{7E3A9E86-4CC3-4959-A751-C33E618564A4}" type="slidenum">
              <a:rPr lang="en-US" smtClean="0"/>
              <a:t>30</a:t>
            </a:fld>
            <a:endParaRPr lang="en-US" dirty="0"/>
          </a:p>
        </p:txBody>
      </p:sp>
    </p:spTree>
    <p:extLst>
      <p:ext uri="{BB962C8B-B14F-4D97-AF65-F5344CB8AC3E}">
        <p14:creationId xmlns:p14="http://schemas.microsoft.com/office/powerpoint/2010/main" val="198523644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3000" y="1"/>
            <a:ext cx="6858000" cy="1143000"/>
          </a:xfrm>
          <a:solidFill>
            <a:schemeClr val="tx2"/>
          </a:solidFill>
        </p:spPr>
        <p:txBody>
          <a:bodyPr anchor="ctr"/>
          <a:lstStyle/>
          <a:p>
            <a:pPr algn="ctr"/>
            <a:r>
              <a:rPr lang="en-US" sz="2591" dirty="0">
                <a:solidFill>
                  <a:schemeClr val="bg1"/>
                </a:solidFill>
                <a:latin typeface="+mn-lt"/>
                <a:ea typeface="+mn-ea"/>
                <a:cs typeface="+mn-cs"/>
              </a:rPr>
              <a:t>EQUIPMENT MAINTENANCE PROGRAM EXPERTS</a:t>
            </a:r>
          </a:p>
        </p:txBody>
      </p:sp>
      <p:sp>
        <p:nvSpPr>
          <p:cNvPr id="3" name="Text Placeholder 2"/>
          <p:cNvSpPr>
            <a:spLocks noGrp="1"/>
          </p:cNvSpPr>
          <p:nvPr>
            <p:ph type="body" idx="1"/>
          </p:nvPr>
        </p:nvSpPr>
        <p:spPr>
          <a:xfrm>
            <a:off x="1766455" y="1506682"/>
            <a:ext cx="5611091" cy="4779818"/>
          </a:xfrm>
        </p:spPr>
        <p:txBody>
          <a:bodyPr>
            <a:normAutofit/>
          </a:bodyPr>
          <a:lstStyle/>
          <a:p>
            <a:pPr marL="0" indent="0" algn="ctr">
              <a:spcBef>
                <a:spcPts val="409"/>
              </a:spcBef>
              <a:buClr>
                <a:srgbClr val="36235A"/>
              </a:buClr>
              <a:buSzPct val="90909"/>
              <a:buNone/>
              <a:tabLst>
                <a:tab pos="164085" algn="l"/>
              </a:tabLst>
            </a:pPr>
            <a:r>
              <a:rPr lang="en-US" sz="2727" b="1" i="1" u="sng" dirty="0">
                <a:solidFill>
                  <a:schemeClr val="tx2">
                    <a:lumMod val="75000"/>
                  </a:schemeClr>
                </a:solidFill>
              </a:rPr>
              <a:t>Jester Insurance</a:t>
            </a:r>
          </a:p>
          <a:p>
            <a:pPr marL="0" indent="0" algn="ctr">
              <a:spcBef>
                <a:spcPts val="409"/>
              </a:spcBef>
              <a:buClr>
                <a:srgbClr val="36235A"/>
              </a:buClr>
              <a:buSzPct val="90909"/>
              <a:buNone/>
              <a:tabLst>
                <a:tab pos="164085" algn="l"/>
              </a:tabLst>
            </a:pPr>
            <a:endParaRPr lang="en-US" sz="682" b="1" u="sng" dirty="0"/>
          </a:p>
          <a:p>
            <a:pPr marL="0" indent="0" algn="ctr">
              <a:spcBef>
                <a:spcPts val="409"/>
              </a:spcBef>
              <a:buClr>
                <a:srgbClr val="36235A"/>
              </a:buClr>
              <a:buSzPct val="90909"/>
              <a:buNone/>
              <a:tabLst>
                <a:tab pos="164085" algn="l"/>
              </a:tabLst>
            </a:pPr>
            <a:r>
              <a:rPr lang="en-US" sz="1636" b="1" dirty="0"/>
              <a:t>Nolan Grimm</a:t>
            </a:r>
          </a:p>
          <a:p>
            <a:pPr marL="0" indent="0" algn="ctr">
              <a:spcBef>
                <a:spcPts val="409"/>
              </a:spcBef>
              <a:buClr>
                <a:srgbClr val="36235A"/>
              </a:buClr>
              <a:buSzPct val="90909"/>
              <a:buNone/>
              <a:tabLst>
                <a:tab pos="164085" algn="l"/>
              </a:tabLst>
            </a:pPr>
            <a:r>
              <a:rPr lang="en-US" sz="1636" b="1" dirty="0"/>
              <a:t>515-350-7668</a:t>
            </a:r>
          </a:p>
          <a:p>
            <a:pPr marL="0" indent="0" algn="ctr">
              <a:spcBef>
                <a:spcPts val="409"/>
              </a:spcBef>
              <a:buClr>
                <a:srgbClr val="36235A"/>
              </a:buClr>
              <a:buSzPct val="90909"/>
              <a:buNone/>
              <a:tabLst>
                <a:tab pos="164085" algn="l"/>
              </a:tabLst>
            </a:pPr>
            <a:r>
              <a:rPr lang="en-US" sz="1636" b="1" dirty="0">
                <a:hlinkClick r:id="rId3"/>
              </a:rPr>
              <a:t>ngrimm@jesterinsurance.com</a:t>
            </a:r>
            <a:endParaRPr lang="en-US" sz="1636" b="1" dirty="0"/>
          </a:p>
          <a:p>
            <a:pPr marL="0" indent="0">
              <a:spcBef>
                <a:spcPts val="409"/>
              </a:spcBef>
              <a:buClr>
                <a:srgbClr val="36235A"/>
              </a:buClr>
              <a:buSzPct val="90909"/>
              <a:buNone/>
              <a:tabLst>
                <a:tab pos="164085" algn="l"/>
              </a:tabLst>
            </a:pPr>
            <a:endParaRPr lang="en-US" sz="682" b="1" dirty="0"/>
          </a:p>
          <a:p>
            <a:pPr marL="0" indent="0" algn="ctr">
              <a:spcBef>
                <a:spcPts val="409"/>
              </a:spcBef>
              <a:buClr>
                <a:srgbClr val="36235A"/>
              </a:buClr>
              <a:buSzPct val="90909"/>
              <a:buNone/>
              <a:tabLst>
                <a:tab pos="164085" algn="l"/>
              </a:tabLst>
            </a:pPr>
            <a:r>
              <a:rPr lang="en-US" sz="1636" b="1" dirty="0"/>
              <a:t>Melissa Kauffman</a:t>
            </a:r>
          </a:p>
          <a:p>
            <a:pPr marL="0" indent="0" algn="ctr">
              <a:spcBef>
                <a:spcPts val="409"/>
              </a:spcBef>
              <a:buClr>
                <a:srgbClr val="36235A"/>
              </a:buClr>
              <a:buSzPct val="90909"/>
              <a:buNone/>
              <a:tabLst>
                <a:tab pos="164085" algn="l"/>
              </a:tabLst>
            </a:pPr>
            <a:r>
              <a:rPr lang="en-US" sz="1636" b="1" dirty="0"/>
              <a:t>515-350-7664</a:t>
            </a:r>
          </a:p>
          <a:p>
            <a:pPr marL="0" indent="0" algn="ctr">
              <a:spcBef>
                <a:spcPts val="409"/>
              </a:spcBef>
              <a:buClr>
                <a:srgbClr val="36235A"/>
              </a:buClr>
              <a:buSzPct val="90909"/>
              <a:buNone/>
              <a:tabLst>
                <a:tab pos="164085" algn="l"/>
              </a:tabLst>
            </a:pPr>
            <a:r>
              <a:rPr lang="en-US" sz="1636" b="1" dirty="0">
                <a:hlinkClick r:id="rId4"/>
              </a:rPr>
              <a:t>mkauffman@jesterinsurance.com</a:t>
            </a:r>
            <a:endParaRPr lang="en-US" sz="1636" b="1" dirty="0"/>
          </a:p>
          <a:p>
            <a:pPr marL="0" indent="0">
              <a:spcBef>
                <a:spcPts val="409"/>
              </a:spcBef>
              <a:buClr>
                <a:srgbClr val="36235A"/>
              </a:buClr>
              <a:buSzPct val="90909"/>
              <a:buNone/>
              <a:tabLst>
                <a:tab pos="164085" algn="l"/>
              </a:tabLst>
            </a:pPr>
            <a:endParaRPr lang="en-US" sz="1636" b="1" dirty="0"/>
          </a:p>
          <a:p>
            <a:pPr marL="0" indent="0" algn="ctr">
              <a:spcBef>
                <a:spcPts val="409"/>
              </a:spcBef>
              <a:buClr>
                <a:srgbClr val="36235A"/>
              </a:buClr>
              <a:buSzPct val="90909"/>
              <a:buNone/>
              <a:tabLst>
                <a:tab pos="164085" algn="l"/>
              </a:tabLst>
            </a:pPr>
            <a:r>
              <a:rPr lang="en-US" sz="2727" b="1" i="1" u="sng" dirty="0">
                <a:solidFill>
                  <a:schemeClr val="tx2">
                    <a:lumMod val="75000"/>
                  </a:schemeClr>
                </a:solidFill>
              </a:rPr>
              <a:t>SU Insurance Company</a:t>
            </a:r>
            <a:endParaRPr lang="en-US" sz="682" b="1" i="1" u="sng" dirty="0"/>
          </a:p>
          <a:p>
            <a:pPr marL="0" indent="0" algn="ctr">
              <a:spcBef>
                <a:spcPts val="409"/>
              </a:spcBef>
              <a:buClr>
                <a:srgbClr val="36235A"/>
              </a:buClr>
              <a:buSzPct val="90909"/>
              <a:buNone/>
              <a:tabLst>
                <a:tab pos="164085" algn="l"/>
              </a:tabLst>
            </a:pPr>
            <a:r>
              <a:rPr lang="en-US" sz="1636" b="1" dirty="0"/>
              <a:t>José McFarland</a:t>
            </a:r>
          </a:p>
          <a:p>
            <a:pPr marL="0" indent="0" algn="ctr">
              <a:spcBef>
                <a:spcPts val="409"/>
              </a:spcBef>
              <a:buClr>
                <a:srgbClr val="36235A"/>
              </a:buClr>
              <a:buSzPct val="90909"/>
              <a:buNone/>
              <a:tabLst>
                <a:tab pos="164085" algn="l"/>
              </a:tabLst>
            </a:pPr>
            <a:r>
              <a:rPr lang="en-US" sz="1636" b="1" dirty="0"/>
              <a:t>800-558-9910 </a:t>
            </a:r>
          </a:p>
          <a:p>
            <a:pPr marL="0" indent="0" algn="ctr">
              <a:spcBef>
                <a:spcPts val="409"/>
              </a:spcBef>
              <a:buClr>
                <a:srgbClr val="36235A"/>
              </a:buClr>
              <a:buSzPct val="90909"/>
              <a:buNone/>
              <a:tabLst>
                <a:tab pos="164085" algn="l"/>
              </a:tabLst>
            </a:pPr>
            <a:r>
              <a:rPr lang="en-US" sz="1636" b="1" dirty="0">
                <a:hlinkClick r:id="rId5"/>
              </a:rPr>
              <a:t>jmcfarland@su-group.com</a:t>
            </a:r>
            <a:endParaRPr lang="en-US" sz="1636" b="1" dirty="0"/>
          </a:p>
          <a:p>
            <a:pPr>
              <a:spcBef>
                <a:spcPts val="409"/>
              </a:spcBef>
              <a:buClr>
                <a:srgbClr val="36235A"/>
              </a:buClr>
              <a:buSzPct val="90909"/>
              <a:tabLst>
                <a:tab pos="164085" algn="l"/>
              </a:tabLst>
            </a:pPr>
            <a:endParaRPr lang="en-US" sz="1636" b="1" dirty="0"/>
          </a:p>
        </p:txBody>
      </p:sp>
      <p:pic>
        <p:nvPicPr>
          <p:cNvPr id="6" name="Picture 5" descr="Logo&#10;&#10;Description automatically generated">
            <a:extLst>
              <a:ext uri="{FF2B5EF4-FFF2-40B4-BE49-F238E27FC236}">
                <a16:creationId xmlns:a16="http://schemas.microsoft.com/office/drawing/2014/main" id="{67E58418-FA80-4091-AB85-A0EE4E2F25D1}"/>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096000" y="4949079"/>
            <a:ext cx="2741654" cy="883541"/>
          </a:xfrm>
          <a:prstGeom prst="rect">
            <a:avLst/>
          </a:prstGeom>
        </p:spPr>
      </p:pic>
      <p:pic>
        <p:nvPicPr>
          <p:cNvPr id="7" name="Picture 6">
            <a:extLst>
              <a:ext uri="{FF2B5EF4-FFF2-40B4-BE49-F238E27FC236}">
                <a16:creationId xmlns:a16="http://schemas.microsoft.com/office/drawing/2014/main" id="{33DA268E-77F1-4BB6-9C0D-0276699AA30E}"/>
              </a:ext>
            </a:extLst>
          </p:cNvPr>
          <p:cNvPicPr/>
          <p:nvPr/>
        </p:nvPicPr>
        <p:blipFill>
          <a:blip r:embed="rId7">
            <a:extLst>
              <a:ext uri="{28A0092B-C50C-407E-A947-70E740481C1C}">
                <a14:useLocalDpi xmlns:a14="http://schemas.microsoft.com/office/drawing/2010/main" val="0"/>
              </a:ext>
            </a:extLst>
          </a:blip>
          <a:srcRect/>
          <a:stretch>
            <a:fillRect/>
          </a:stretch>
        </p:blipFill>
        <p:spPr bwMode="auto">
          <a:xfrm>
            <a:off x="838200" y="4716560"/>
            <a:ext cx="1295400" cy="1348581"/>
          </a:xfrm>
          <a:prstGeom prst="rect">
            <a:avLst/>
          </a:prstGeom>
          <a:noFill/>
        </p:spPr>
      </p:pic>
    </p:spTree>
    <p:extLst>
      <p:ext uri="{BB962C8B-B14F-4D97-AF65-F5344CB8AC3E}">
        <p14:creationId xmlns:p14="http://schemas.microsoft.com/office/powerpoint/2010/main" val="393464029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ubtitle 2"/>
          <p:cNvSpPr txBox="1">
            <a:spLocks/>
          </p:cNvSpPr>
          <p:nvPr/>
        </p:nvSpPr>
        <p:spPr>
          <a:xfrm>
            <a:off x="1143000" y="3124200"/>
            <a:ext cx="3200400" cy="1085850"/>
          </a:xfrm>
          <a:prstGeom prst="rect">
            <a:avLst/>
          </a:prstGeom>
        </p:spPr>
        <p:txBody>
          <a:bodyPr vert="horz" lIns="0" tIns="34290" rIns="0" bIns="34290" rtlCol="0">
            <a:norm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a:buClr>
                <a:srgbClr val="0F6FC6"/>
              </a:buClr>
            </a:pPr>
            <a:r>
              <a:rPr lang="en-US" sz="1500" dirty="0">
                <a:solidFill>
                  <a:srgbClr val="25408F"/>
                </a:solidFill>
                <a:latin typeface="Georgia" pitchFamily="18" charset="0"/>
                <a:cs typeface="Arial" charset="0"/>
              </a:rPr>
              <a:t>Larry Sigel, ISFIS – Partner</a:t>
            </a:r>
          </a:p>
          <a:p>
            <a:pPr>
              <a:buClr>
                <a:srgbClr val="0F6FC6"/>
              </a:buClr>
            </a:pPr>
            <a:r>
              <a:rPr lang="en-US" sz="1500" dirty="0">
                <a:solidFill>
                  <a:srgbClr val="25408F"/>
                </a:solidFill>
                <a:latin typeface="Georgia" pitchFamily="18" charset="0"/>
                <a:cs typeface="Arial" charset="0"/>
              </a:rPr>
              <a:t>Cell: 515-490-9951</a:t>
            </a:r>
          </a:p>
          <a:p>
            <a:pPr>
              <a:buClr>
                <a:srgbClr val="0F6FC6"/>
              </a:buClr>
            </a:pPr>
            <a:r>
              <a:rPr lang="en-US" sz="1500" dirty="0">
                <a:solidFill>
                  <a:srgbClr val="25408F"/>
                </a:solidFill>
                <a:latin typeface="Calibri" panose="020F0502020204030204"/>
                <a:hlinkClick r:id="rId2"/>
              </a:rPr>
              <a:t>larry@iowaschoolfinance.com</a:t>
            </a:r>
            <a:r>
              <a:rPr lang="en-US" sz="1500" dirty="0">
                <a:solidFill>
                  <a:srgbClr val="25408F"/>
                </a:solidFill>
                <a:latin typeface="Calibri" panose="020F0502020204030204"/>
              </a:rPr>
              <a:t> </a:t>
            </a:r>
          </a:p>
          <a:p>
            <a:pPr marL="47625">
              <a:buClr>
                <a:srgbClr val="0F6FC6"/>
              </a:buClr>
            </a:pPr>
            <a:endParaRPr lang="en-US" sz="1500" dirty="0">
              <a:solidFill>
                <a:srgbClr val="25408F"/>
              </a:solidFill>
              <a:latin typeface="Calibri" panose="020F0502020204030204"/>
            </a:endParaRPr>
          </a:p>
        </p:txBody>
      </p:sp>
      <p:sp>
        <p:nvSpPr>
          <p:cNvPr id="7" name="Subtitle 2"/>
          <p:cNvSpPr txBox="1">
            <a:spLocks/>
          </p:cNvSpPr>
          <p:nvPr/>
        </p:nvSpPr>
        <p:spPr>
          <a:xfrm>
            <a:off x="5257800" y="3124200"/>
            <a:ext cx="3200400" cy="1390650"/>
          </a:xfrm>
          <a:prstGeom prst="rect">
            <a:avLst/>
          </a:prstGeom>
        </p:spPr>
        <p:txBody>
          <a:bodyPr vert="horz" lIns="68580" tIns="34290" rIns="68580" bIns="34290" rtlCol="0">
            <a:normAutofit lnSpcReduction="10000"/>
          </a:bodyPr>
          <a:lstStyle>
            <a:lvl1pPr marL="0" indent="0" algn="ctr" defTabSz="914400" rtl="0" eaLnBrk="1" latinLnBrk="0" hangingPunct="1">
              <a:spcBef>
                <a:spcPct val="20000"/>
              </a:spcBef>
              <a:buFont typeface="Arial" panose="020B0604020202020204"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r>
              <a:rPr lang="en-US" sz="1500" dirty="0">
                <a:solidFill>
                  <a:srgbClr val="25408F"/>
                </a:solidFill>
                <a:latin typeface="Georgia" pitchFamily="18" charset="0"/>
                <a:cs typeface="Arial" charset="0"/>
              </a:rPr>
              <a:t>Margaret Buckton , ISFIS – Partner</a:t>
            </a:r>
          </a:p>
          <a:p>
            <a:r>
              <a:rPr lang="en-US" sz="1500" dirty="0">
                <a:solidFill>
                  <a:srgbClr val="25408F"/>
                </a:solidFill>
                <a:latin typeface="Georgia" pitchFamily="18" charset="0"/>
                <a:cs typeface="Arial" charset="0"/>
              </a:rPr>
              <a:t>UEN Executive Director </a:t>
            </a:r>
          </a:p>
          <a:p>
            <a:r>
              <a:rPr lang="en-US" sz="1500" dirty="0">
                <a:solidFill>
                  <a:srgbClr val="25408F"/>
                </a:solidFill>
                <a:latin typeface="Georgia" pitchFamily="18" charset="0"/>
                <a:cs typeface="Arial" charset="0"/>
              </a:rPr>
              <a:t>RSAI Professional Advocate</a:t>
            </a:r>
          </a:p>
          <a:p>
            <a:r>
              <a:rPr lang="en-US" sz="1500" dirty="0">
                <a:solidFill>
                  <a:srgbClr val="25408F"/>
                </a:solidFill>
                <a:latin typeface="Georgia" pitchFamily="18" charset="0"/>
                <a:cs typeface="Arial" charset="0"/>
              </a:rPr>
              <a:t>Cell: 515-201-3755</a:t>
            </a:r>
          </a:p>
          <a:p>
            <a:r>
              <a:rPr lang="en-US" sz="1500" dirty="0">
                <a:solidFill>
                  <a:srgbClr val="25408F"/>
                </a:solidFill>
                <a:latin typeface="Calibri" panose="020F0502020204030204"/>
                <a:hlinkClick r:id="rId3"/>
              </a:rPr>
              <a:t>margaret@iowaschoolfinance.com</a:t>
            </a:r>
            <a:r>
              <a:rPr lang="en-US" sz="1500" dirty="0">
                <a:solidFill>
                  <a:srgbClr val="25408F"/>
                </a:solidFill>
                <a:latin typeface="Calibri" panose="020F0502020204030204"/>
              </a:rPr>
              <a:t> </a:t>
            </a:r>
          </a:p>
          <a:p>
            <a:pPr marL="47625"/>
            <a:endParaRPr lang="en-US" sz="1500" dirty="0">
              <a:solidFill>
                <a:prstClr val="black">
                  <a:tint val="75000"/>
                </a:prstClr>
              </a:solidFill>
              <a:latin typeface="Calibri" panose="020F0502020204030204"/>
            </a:endParaRPr>
          </a:p>
        </p:txBody>
      </p:sp>
      <p:pic>
        <p:nvPicPr>
          <p:cNvPr id="8" name="Picture 7">
            <a:extLst>
              <a:ext uri="{FF2B5EF4-FFF2-40B4-BE49-F238E27FC236}">
                <a16:creationId xmlns:a16="http://schemas.microsoft.com/office/drawing/2014/main" id="{1BFA9CF7-D2D0-47A6-B092-9F6B37164652}"/>
              </a:ext>
            </a:extLst>
          </p:cNvPr>
          <p:cNvPicPr>
            <a:picLocks noChangeAspect="1"/>
          </p:cNvPicPr>
          <p:nvPr/>
        </p:nvPicPr>
        <p:blipFill>
          <a:blip r:embed="rId4"/>
          <a:stretch>
            <a:fillRect/>
          </a:stretch>
        </p:blipFill>
        <p:spPr>
          <a:xfrm>
            <a:off x="0" y="0"/>
            <a:ext cx="9144000" cy="2855763"/>
          </a:xfrm>
          <a:prstGeom prst="rect">
            <a:avLst/>
          </a:prstGeom>
        </p:spPr>
      </p:pic>
      <p:sp>
        <p:nvSpPr>
          <p:cNvPr id="3" name="Slide Number Placeholder 2"/>
          <p:cNvSpPr>
            <a:spLocks noGrp="1"/>
          </p:cNvSpPr>
          <p:nvPr>
            <p:ph type="sldNum" sz="quarter" idx="12"/>
          </p:nvPr>
        </p:nvSpPr>
        <p:spPr/>
        <p:txBody>
          <a:bodyPr/>
          <a:lstStyle/>
          <a:p>
            <a:fld id="{7E3A9E86-4CC3-4959-A751-C33E618564A4}" type="slidenum">
              <a:rPr lang="en-US" smtClean="0"/>
              <a:t>32</a:t>
            </a:fld>
            <a:endParaRPr lang="en-US" dirty="0"/>
          </a:p>
        </p:txBody>
      </p:sp>
      <p:sp>
        <p:nvSpPr>
          <p:cNvPr id="11" name="Subtitle 2"/>
          <p:cNvSpPr txBox="1">
            <a:spLocks/>
          </p:cNvSpPr>
          <p:nvPr/>
        </p:nvSpPr>
        <p:spPr>
          <a:xfrm>
            <a:off x="1237212" y="5885818"/>
            <a:ext cx="6934200" cy="1124582"/>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endParaRPr lang="en-US" dirty="0">
              <a:solidFill>
                <a:schemeClr val="tx2"/>
              </a:solidFill>
            </a:endParaRPr>
          </a:p>
          <a:p>
            <a:pPr marL="0" indent="0" algn="ctr">
              <a:buNone/>
            </a:pPr>
            <a:r>
              <a:rPr lang="en-US" sz="1200" dirty="0">
                <a:solidFill>
                  <a:schemeClr val="tx2"/>
                </a:solidFill>
              </a:rPr>
              <a:t>ISFIS, Inc., 1201 63</a:t>
            </a:r>
            <a:r>
              <a:rPr lang="en-US" sz="1200" baseline="30000" dirty="0">
                <a:solidFill>
                  <a:schemeClr val="tx2"/>
                </a:solidFill>
              </a:rPr>
              <a:t>rd</a:t>
            </a:r>
            <a:r>
              <a:rPr lang="en-US" sz="1200" dirty="0">
                <a:solidFill>
                  <a:schemeClr val="tx2"/>
                </a:solidFill>
              </a:rPr>
              <a:t> Street, Des Moines, IA, 50311, (515) 251-5970, www.IowaSchoolFinance.com</a:t>
            </a:r>
          </a:p>
        </p:txBody>
      </p:sp>
      <p:sp>
        <p:nvSpPr>
          <p:cNvPr id="9" name="Subtitle 2"/>
          <p:cNvSpPr txBox="1">
            <a:spLocks/>
          </p:cNvSpPr>
          <p:nvPr/>
        </p:nvSpPr>
        <p:spPr>
          <a:xfrm>
            <a:off x="2971800" y="4876800"/>
            <a:ext cx="3200400" cy="1085850"/>
          </a:xfrm>
          <a:prstGeom prst="rect">
            <a:avLst/>
          </a:prstGeom>
        </p:spPr>
        <p:txBody>
          <a:bodyPr vert="horz" lIns="0" tIns="34290" rIns="0" bIns="34290" rtlCol="0">
            <a:norm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algn="ctr">
              <a:buClr>
                <a:srgbClr val="0F6FC6"/>
              </a:buClr>
            </a:pPr>
            <a:r>
              <a:rPr lang="en-US" sz="1500" dirty="0">
                <a:solidFill>
                  <a:srgbClr val="25408F"/>
                </a:solidFill>
                <a:latin typeface="Georgia" pitchFamily="18" charset="0"/>
                <a:cs typeface="Arial" charset="0"/>
              </a:rPr>
              <a:t>Jen Albers</a:t>
            </a:r>
          </a:p>
          <a:p>
            <a:pPr algn="ctr">
              <a:buClr>
                <a:srgbClr val="0F6FC6"/>
              </a:buClr>
            </a:pPr>
            <a:r>
              <a:rPr lang="en-US" sz="1500" dirty="0">
                <a:solidFill>
                  <a:srgbClr val="25408F"/>
                </a:solidFill>
                <a:latin typeface="Georgia" pitchFamily="18" charset="0"/>
                <a:cs typeface="Arial" charset="0"/>
              </a:rPr>
              <a:t>Office: 515-251-5970 Ext. 4</a:t>
            </a:r>
          </a:p>
          <a:p>
            <a:pPr algn="ctr">
              <a:buClr>
                <a:srgbClr val="0F6FC6"/>
              </a:buClr>
            </a:pPr>
            <a:r>
              <a:rPr lang="en-US" sz="1500" dirty="0">
                <a:solidFill>
                  <a:srgbClr val="25408F"/>
                </a:solidFill>
                <a:latin typeface="Calibri" panose="020F0502020204030204"/>
                <a:hlinkClick r:id="rId2"/>
              </a:rPr>
              <a:t>jen@iowaschoolfinance.com</a:t>
            </a:r>
            <a:r>
              <a:rPr lang="en-US" sz="1500" dirty="0">
                <a:solidFill>
                  <a:srgbClr val="25408F"/>
                </a:solidFill>
                <a:latin typeface="Calibri" panose="020F0502020204030204"/>
              </a:rPr>
              <a:t> </a:t>
            </a:r>
          </a:p>
          <a:p>
            <a:pPr marL="47625">
              <a:buClr>
                <a:srgbClr val="0F6FC6"/>
              </a:buClr>
            </a:pPr>
            <a:endParaRPr lang="en-US" sz="1500" dirty="0">
              <a:solidFill>
                <a:srgbClr val="25408F"/>
              </a:solidFill>
              <a:latin typeface="Calibri" panose="020F0502020204030204"/>
            </a:endParaRPr>
          </a:p>
        </p:txBody>
      </p:sp>
      <p:sp>
        <p:nvSpPr>
          <p:cNvPr id="2" name="TextBox 1"/>
          <p:cNvSpPr txBox="1"/>
          <p:nvPr/>
        </p:nvSpPr>
        <p:spPr>
          <a:xfrm>
            <a:off x="304800" y="4318426"/>
            <a:ext cx="3657600" cy="830997"/>
          </a:xfrm>
          <a:prstGeom prst="rect">
            <a:avLst/>
          </a:prstGeom>
          <a:noFill/>
        </p:spPr>
        <p:txBody>
          <a:bodyPr wrap="square" rtlCol="0">
            <a:spAutoFit/>
          </a:bodyPr>
          <a:lstStyle/>
          <a:p>
            <a:r>
              <a:rPr lang="en-US" sz="3200" dirty="0"/>
              <a:t>We are here to help!</a:t>
            </a:r>
          </a:p>
          <a:p>
            <a:endParaRPr lang="en-US" sz="1600" dirty="0"/>
          </a:p>
        </p:txBody>
      </p:sp>
    </p:spTree>
    <p:extLst>
      <p:ext uri="{BB962C8B-B14F-4D97-AF65-F5344CB8AC3E}">
        <p14:creationId xmlns:p14="http://schemas.microsoft.com/office/powerpoint/2010/main" val="8885738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a:xfrm>
            <a:off x="1066800" y="3048000"/>
            <a:ext cx="6934200" cy="2849563"/>
          </a:xfrm>
        </p:spPr>
        <p:txBody>
          <a:bodyPr>
            <a:normAutofit/>
          </a:bodyPr>
          <a:lstStyle/>
          <a:p>
            <a:pPr marL="0" indent="0" algn="ctr">
              <a:buNone/>
            </a:pPr>
            <a:r>
              <a:rPr lang="en-US" sz="4400" dirty="0">
                <a:solidFill>
                  <a:srgbClr val="25408F"/>
                </a:solidFill>
              </a:rPr>
              <a:t>Coverage Listings</a:t>
            </a:r>
          </a:p>
          <a:p>
            <a:pPr marL="0" indent="0" algn="ctr">
              <a:buNone/>
            </a:pPr>
            <a:r>
              <a:rPr lang="en-US" sz="4400" dirty="0">
                <a:solidFill>
                  <a:srgbClr val="25408F"/>
                </a:solidFill>
              </a:rPr>
              <a:t>(Contact Jester Insurance for a full listing)</a:t>
            </a:r>
          </a:p>
        </p:txBody>
      </p:sp>
      <p:sp>
        <p:nvSpPr>
          <p:cNvPr id="4" name="Slide Number Placeholder 3"/>
          <p:cNvSpPr>
            <a:spLocks noGrp="1"/>
          </p:cNvSpPr>
          <p:nvPr>
            <p:ph type="sldNum" sz="quarter" idx="12"/>
          </p:nvPr>
        </p:nvSpPr>
        <p:spPr/>
        <p:txBody>
          <a:bodyPr/>
          <a:lstStyle/>
          <a:p>
            <a:fld id="{7E3A9E86-4CC3-4959-A751-C33E618564A4}" type="slidenum">
              <a:rPr lang="en-US" smtClean="0"/>
              <a:t>33</a:t>
            </a:fld>
            <a:endParaRPr lang="en-US" dirty="0"/>
          </a:p>
        </p:txBody>
      </p:sp>
      <p:pic>
        <p:nvPicPr>
          <p:cNvPr id="5" name="Picture 4"/>
          <p:cNvPicPr>
            <a:picLocks noChangeAspect="1"/>
          </p:cNvPicPr>
          <p:nvPr/>
        </p:nvPicPr>
        <p:blipFill>
          <a:blip r:embed="rId2"/>
          <a:stretch>
            <a:fillRect/>
          </a:stretch>
        </p:blipFill>
        <p:spPr>
          <a:xfrm>
            <a:off x="27992" y="246646"/>
            <a:ext cx="9144000" cy="2855763"/>
          </a:xfrm>
          <a:prstGeom prst="rect">
            <a:avLst/>
          </a:prstGeom>
        </p:spPr>
      </p:pic>
    </p:spTree>
    <p:extLst>
      <p:ext uri="{BB962C8B-B14F-4D97-AF65-F5344CB8AC3E}">
        <p14:creationId xmlns:p14="http://schemas.microsoft.com/office/powerpoint/2010/main" val="136703352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3000" y="1"/>
            <a:ext cx="6858000" cy="1039090"/>
          </a:xfrm>
          <a:solidFill>
            <a:schemeClr val="tx2"/>
          </a:solidFill>
        </p:spPr>
        <p:txBody>
          <a:bodyPr anchor="ctr"/>
          <a:lstStyle/>
          <a:p>
            <a:pPr algn="ctr"/>
            <a:r>
              <a:rPr lang="en-US" sz="2591" dirty="0">
                <a:solidFill>
                  <a:schemeClr val="bg1"/>
                </a:solidFill>
                <a:latin typeface="+mn-lt"/>
                <a:ea typeface="+mn-ea"/>
                <a:cs typeface="+mn-cs"/>
              </a:rPr>
              <a:t>INCLUDED - OFFICE EQUIPMENT</a:t>
            </a:r>
          </a:p>
        </p:txBody>
      </p:sp>
      <p:sp>
        <p:nvSpPr>
          <p:cNvPr id="3" name="Text Placeholder 2"/>
          <p:cNvSpPr>
            <a:spLocks noGrp="1"/>
          </p:cNvSpPr>
          <p:nvPr>
            <p:ph type="body" idx="1"/>
          </p:nvPr>
        </p:nvSpPr>
        <p:spPr>
          <a:xfrm>
            <a:off x="1066800" y="1164152"/>
            <a:ext cx="7467600" cy="3221182"/>
          </a:xfrm>
        </p:spPr>
        <p:txBody>
          <a:bodyPr numCol="2">
            <a:normAutofit/>
          </a:bodyPr>
          <a:lstStyle/>
          <a:p>
            <a:r>
              <a:rPr lang="en-US" sz="1636" dirty="0">
                <a:latin typeface="+mj-lt"/>
                <a:cs typeface="Arial"/>
              </a:rPr>
              <a:t>Binder Machines </a:t>
            </a:r>
          </a:p>
          <a:p>
            <a:r>
              <a:rPr lang="en-US" sz="1636" dirty="0">
                <a:latin typeface="+mj-lt"/>
                <a:cs typeface="Arial"/>
              </a:rPr>
              <a:t>Bursters</a:t>
            </a:r>
          </a:p>
          <a:p>
            <a:r>
              <a:rPr lang="en-US" sz="1636" dirty="0">
                <a:latin typeface="+mj-lt"/>
                <a:cs typeface="Arial"/>
              </a:rPr>
              <a:t>CAD/CAM Systems</a:t>
            </a:r>
          </a:p>
          <a:p>
            <a:r>
              <a:rPr lang="en-US" sz="1636" dirty="0">
                <a:latin typeface="+mj-lt"/>
                <a:cs typeface="Arial"/>
              </a:rPr>
              <a:t>Card Readers </a:t>
            </a:r>
          </a:p>
          <a:p>
            <a:r>
              <a:rPr lang="en-US" sz="1636" dirty="0">
                <a:latin typeface="+mj-lt"/>
                <a:cs typeface="Arial"/>
              </a:rPr>
              <a:t>Cash Registers </a:t>
            </a:r>
          </a:p>
          <a:p>
            <a:r>
              <a:rPr lang="en-US" sz="1636" dirty="0">
                <a:latin typeface="+mj-lt"/>
                <a:cs typeface="Arial"/>
              </a:rPr>
              <a:t>Check Signers</a:t>
            </a:r>
          </a:p>
          <a:p>
            <a:r>
              <a:rPr lang="en-US" sz="1636" dirty="0">
                <a:latin typeface="+mj-lt"/>
                <a:cs typeface="Arial"/>
              </a:rPr>
              <a:t>Coin Sorters / Packagers </a:t>
            </a:r>
          </a:p>
          <a:p>
            <a:pPr marR="1192758">
              <a:spcBef>
                <a:spcPts val="7"/>
              </a:spcBef>
            </a:pPr>
            <a:r>
              <a:rPr lang="en-US" sz="1636" dirty="0">
                <a:latin typeface="+mj-lt"/>
                <a:cs typeface="Arial"/>
              </a:rPr>
              <a:t>Currency Counters</a:t>
            </a:r>
          </a:p>
          <a:p>
            <a:pPr marR="1192758">
              <a:spcBef>
                <a:spcPts val="7"/>
              </a:spcBef>
            </a:pPr>
            <a:r>
              <a:rPr lang="en-US" sz="1636" dirty="0">
                <a:latin typeface="+mj-lt"/>
                <a:cs typeface="Arial"/>
              </a:rPr>
              <a:t>Dictation Equipment</a:t>
            </a:r>
          </a:p>
          <a:p>
            <a:pPr marR="264095">
              <a:spcBef>
                <a:spcPts val="34"/>
              </a:spcBef>
            </a:pPr>
            <a:r>
              <a:rPr lang="en-US" sz="1636" dirty="0">
                <a:latin typeface="+mj-lt"/>
                <a:cs typeface="Arial"/>
              </a:rPr>
              <a:t>Electric Rotary Files</a:t>
            </a:r>
          </a:p>
          <a:p>
            <a:pPr marR="1116993">
              <a:spcBef>
                <a:spcPts val="20"/>
              </a:spcBef>
            </a:pPr>
            <a:r>
              <a:rPr lang="en-US" sz="1636" dirty="0">
                <a:latin typeface="+mj-lt"/>
                <a:cs typeface="Arial"/>
              </a:rPr>
              <a:t>Electronic Typewriters</a:t>
            </a:r>
          </a:p>
          <a:p>
            <a:pPr marR="1116993">
              <a:spcBef>
                <a:spcPts val="20"/>
              </a:spcBef>
            </a:pPr>
            <a:r>
              <a:rPr lang="en-US" sz="1636" dirty="0">
                <a:latin typeface="+mj-lt"/>
                <a:cs typeface="Arial"/>
              </a:rPr>
              <a:t>Embossers</a:t>
            </a:r>
          </a:p>
          <a:p>
            <a:r>
              <a:rPr lang="en-US" sz="1636" dirty="0">
                <a:latin typeface="+mj-lt"/>
                <a:cs typeface="Arial"/>
              </a:rPr>
              <a:t>Fax Machines</a:t>
            </a:r>
          </a:p>
          <a:p>
            <a:pPr>
              <a:spcBef>
                <a:spcPts val="7"/>
              </a:spcBef>
            </a:pPr>
            <a:r>
              <a:rPr lang="en-US" sz="1636" dirty="0">
                <a:latin typeface="+mj-lt"/>
                <a:cs typeface="Arial"/>
              </a:rPr>
              <a:t>Folder Machines</a:t>
            </a:r>
          </a:p>
          <a:p>
            <a:pPr marR="1352947">
              <a:spcBef>
                <a:spcPts val="41"/>
              </a:spcBef>
            </a:pPr>
            <a:r>
              <a:rPr lang="en-US" sz="1636" dirty="0">
                <a:latin typeface="+mj-lt"/>
                <a:cs typeface="Arial"/>
              </a:rPr>
              <a:t>ID Card Systems</a:t>
            </a:r>
          </a:p>
          <a:p>
            <a:pPr marR="1352947">
              <a:spcBef>
                <a:spcPts val="41"/>
              </a:spcBef>
            </a:pPr>
            <a:r>
              <a:rPr lang="en-US" sz="1636" dirty="0">
                <a:latin typeface="+mj-lt"/>
                <a:cs typeface="Arial"/>
              </a:rPr>
              <a:t>Laminators</a:t>
            </a:r>
          </a:p>
          <a:p>
            <a:r>
              <a:rPr lang="en-US" sz="1636" dirty="0">
                <a:latin typeface="+mj-lt"/>
                <a:cs typeface="Arial"/>
              </a:rPr>
              <a:t>Microfilm Reader / Printers</a:t>
            </a:r>
          </a:p>
          <a:p>
            <a:pPr marR="1373728">
              <a:spcBef>
                <a:spcPts val="20"/>
              </a:spcBef>
            </a:pPr>
            <a:r>
              <a:rPr lang="en-US" sz="1636" dirty="0">
                <a:latin typeface="+mj-lt"/>
                <a:cs typeface="Arial"/>
              </a:rPr>
              <a:t>Microfilmers </a:t>
            </a:r>
          </a:p>
          <a:p>
            <a:pPr marR="1373728">
              <a:spcBef>
                <a:spcPts val="20"/>
              </a:spcBef>
            </a:pPr>
            <a:r>
              <a:rPr lang="en-US" sz="1636" dirty="0">
                <a:latin typeface="+mj-lt"/>
                <a:cs typeface="Arial"/>
              </a:rPr>
              <a:t>Scanners</a:t>
            </a:r>
          </a:p>
          <a:p>
            <a:pPr marR="1373728">
              <a:spcBef>
                <a:spcPts val="20"/>
              </a:spcBef>
            </a:pPr>
            <a:r>
              <a:rPr lang="en-US" sz="1636" dirty="0">
                <a:latin typeface="+mj-lt"/>
                <a:cs typeface="Arial"/>
              </a:rPr>
              <a:t>Shredders</a:t>
            </a:r>
          </a:p>
          <a:p>
            <a:r>
              <a:rPr lang="en-US" sz="1636" dirty="0">
                <a:latin typeface="+mj-lt"/>
                <a:cs typeface="Arial"/>
              </a:rPr>
              <a:t>Time &amp; Attendance Systems</a:t>
            </a:r>
          </a:p>
        </p:txBody>
      </p:sp>
      <p:sp>
        <p:nvSpPr>
          <p:cNvPr id="5" name="TextBox 4"/>
          <p:cNvSpPr txBox="1"/>
          <p:nvPr/>
        </p:nvSpPr>
        <p:spPr>
          <a:xfrm>
            <a:off x="1295400" y="4361521"/>
            <a:ext cx="6553200" cy="1323247"/>
          </a:xfrm>
          <a:prstGeom prst="rect">
            <a:avLst/>
          </a:prstGeom>
          <a:noFill/>
        </p:spPr>
        <p:txBody>
          <a:bodyPr wrap="square" rtlCol="0">
            <a:spAutoFit/>
          </a:bodyPr>
          <a:lstStyle/>
          <a:p>
            <a:pPr marL="810469" marR="8659">
              <a:spcBef>
                <a:spcPts val="37"/>
              </a:spcBef>
              <a:spcAft>
                <a:spcPts val="205"/>
              </a:spcAft>
            </a:pPr>
            <a:r>
              <a:rPr lang="en-US" sz="1636" dirty="0">
                <a:latin typeface="+mj-lt"/>
                <a:cs typeface="Arial"/>
              </a:rPr>
              <a:t>Electrical &amp; Electronic Office Equipment </a:t>
            </a:r>
            <a:r>
              <a:rPr lang="en-US" sz="1364" i="1" dirty="0">
                <a:latin typeface="+mj-lt"/>
                <a:cs typeface="Arial"/>
              </a:rPr>
              <a:t>(i.e., staplers, hole punchers, typewriters, calculators, etc…)</a:t>
            </a:r>
          </a:p>
          <a:p>
            <a:pPr marL="810469" marR="264095">
              <a:spcBef>
                <a:spcPts val="34"/>
              </a:spcBef>
              <a:spcAft>
                <a:spcPts val="205"/>
              </a:spcAft>
            </a:pPr>
            <a:r>
              <a:rPr lang="en-US" sz="1636" dirty="0">
                <a:latin typeface="+mj-lt"/>
                <a:cs typeface="Arial"/>
              </a:rPr>
              <a:t>Electrical &amp; Electronic Print / Press Equipment </a:t>
            </a:r>
          </a:p>
          <a:p>
            <a:pPr marL="810469" marR="264095">
              <a:spcBef>
                <a:spcPts val="34"/>
              </a:spcBef>
              <a:spcAft>
                <a:spcPts val="205"/>
              </a:spcAft>
            </a:pPr>
            <a:r>
              <a:rPr lang="en-US" sz="1636" dirty="0">
                <a:latin typeface="+mj-lt"/>
                <a:cs typeface="Arial"/>
              </a:rPr>
              <a:t>UPS / Transient Voltage Protection Systems</a:t>
            </a:r>
          </a:p>
          <a:p>
            <a:pPr marR="264095">
              <a:spcBef>
                <a:spcPts val="34"/>
              </a:spcBef>
              <a:spcAft>
                <a:spcPts val="205"/>
              </a:spcAft>
            </a:pPr>
            <a:endParaRPr lang="en-US" sz="1227" dirty="0">
              <a:latin typeface="Arial"/>
              <a:cs typeface="Arial"/>
            </a:endParaRPr>
          </a:p>
        </p:txBody>
      </p:sp>
      <p:sp>
        <p:nvSpPr>
          <p:cNvPr id="7" name="TextBox 6"/>
          <p:cNvSpPr txBox="1"/>
          <p:nvPr/>
        </p:nvSpPr>
        <p:spPr>
          <a:xfrm>
            <a:off x="1033462" y="5742847"/>
            <a:ext cx="6553200" cy="810286"/>
          </a:xfrm>
          <a:prstGeom prst="rect">
            <a:avLst/>
          </a:prstGeom>
          <a:noFill/>
        </p:spPr>
        <p:txBody>
          <a:bodyPr wrap="square" rtlCol="0">
            <a:spAutoFit/>
          </a:bodyPr>
          <a:lstStyle/>
          <a:p>
            <a:pPr marL="810469" marR="8659" algn="ctr">
              <a:spcBef>
                <a:spcPts val="37"/>
              </a:spcBef>
              <a:spcAft>
                <a:spcPts val="205"/>
              </a:spcAft>
            </a:pPr>
            <a:r>
              <a:rPr lang="en-US" sz="1636" dirty="0">
                <a:solidFill>
                  <a:schemeClr val="accent1"/>
                </a:solidFill>
                <a:latin typeface="+mj-lt"/>
                <a:cs typeface="Arial"/>
              </a:rPr>
              <a:t>Yes, some of these are funny and old fashioned, </a:t>
            </a:r>
            <a:br>
              <a:rPr lang="en-US" sz="1636" dirty="0">
                <a:solidFill>
                  <a:schemeClr val="accent1"/>
                </a:solidFill>
                <a:latin typeface="+mj-lt"/>
                <a:cs typeface="Arial"/>
              </a:rPr>
            </a:br>
            <a:r>
              <a:rPr lang="en-US" sz="1636" dirty="0">
                <a:solidFill>
                  <a:schemeClr val="accent1"/>
                </a:solidFill>
                <a:latin typeface="+mj-lt"/>
                <a:cs typeface="Arial"/>
              </a:rPr>
              <a:t>but the good stuff is coming up…</a:t>
            </a:r>
          </a:p>
          <a:p>
            <a:pPr marR="264095">
              <a:spcBef>
                <a:spcPts val="34"/>
              </a:spcBef>
              <a:spcAft>
                <a:spcPts val="205"/>
              </a:spcAft>
            </a:pPr>
            <a:endParaRPr lang="en-US" sz="1227" dirty="0">
              <a:latin typeface="Arial"/>
              <a:cs typeface="Arial"/>
            </a:endParaRPr>
          </a:p>
        </p:txBody>
      </p:sp>
      <p:pic>
        <p:nvPicPr>
          <p:cNvPr id="9" name="Picture 8" descr="Logo&#10;&#10;Description automatically generated">
            <a:extLst>
              <a:ext uri="{FF2B5EF4-FFF2-40B4-BE49-F238E27FC236}">
                <a16:creationId xmlns:a16="http://schemas.microsoft.com/office/drawing/2014/main" id="{B4D9CC8D-EAC3-4BD7-A57F-798AD864AA3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260431" y="5803988"/>
            <a:ext cx="1481138" cy="477320"/>
          </a:xfrm>
          <a:prstGeom prst="rect">
            <a:avLst/>
          </a:prstGeom>
        </p:spPr>
      </p:pic>
      <p:pic>
        <p:nvPicPr>
          <p:cNvPr id="10" name="Picture 9">
            <a:extLst>
              <a:ext uri="{FF2B5EF4-FFF2-40B4-BE49-F238E27FC236}">
                <a16:creationId xmlns:a16="http://schemas.microsoft.com/office/drawing/2014/main" id="{CA25F4EC-F227-4451-B88C-89E3ADA82412}"/>
              </a:ext>
            </a:extLst>
          </p:cNvPr>
          <p:cNvPicPr/>
          <p:nvPr/>
        </p:nvPicPr>
        <p:blipFill>
          <a:blip r:embed="rId4">
            <a:extLst>
              <a:ext uri="{28A0092B-C50C-407E-A947-70E740481C1C}">
                <a14:useLocalDpi xmlns:a14="http://schemas.microsoft.com/office/drawing/2010/main" val="0"/>
              </a:ext>
            </a:extLst>
          </a:blip>
          <a:srcRect/>
          <a:stretch>
            <a:fillRect/>
          </a:stretch>
        </p:blipFill>
        <p:spPr bwMode="auto">
          <a:xfrm>
            <a:off x="311943" y="5494833"/>
            <a:ext cx="762000" cy="810287"/>
          </a:xfrm>
          <a:prstGeom prst="rect">
            <a:avLst/>
          </a:prstGeom>
          <a:noFill/>
        </p:spPr>
      </p:pic>
    </p:spTree>
    <p:extLst>
      <p:ext uri="{BB962C8B-B14F-4D97-AF65-F5344CB8AC3E}">
        <p14:creationId xmlns:p14="http://schemas.microsoft.com/office/powerpoint/2010/main" val="276264285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ject 4"/>
          <p:cNvSpPr/>
          <p:nvPr/>
        </p:nvSpPr>
        <p:spPr>
          <a:xfrm>
            <a:off x="1143000" y="4"/>
            <a:ext cx="6858000" cy="987132"/>
          </a:xfrm>
          <a:custGeom>
            <a:avLst/>
            <a:gdLst/>
            <a:ahLst/>
            <a:cxnLst/>
            <a:rect l="l" t="t" r="r" b="b"/>
            <a:pathLst>
              <a:path w="7764779" h="1056125">
                <a:moveTo>
                  <a:pt x="0" y="1056125"/>
                </a:moveTo>
                <a:lnTo>
                  <a:pt x="7764779" y="1056125"/>
                </a:lnTo>
                <a:lnTo>
                  <a:pt x="7764779" y="0"/>
                </a:lnTo>
                <a:lnTo>
                  <a:pt x="0" y="0"/>
                </a:lnTo>
                <a:lnTo>
                  <a:pt x="0" y="1056125"/>
                </a:lnTo>
                <a:close/>
              </a:path>
            </a:pathLst>
          </a:custGeom>
          <a:solidFill>
            <a:schemeClr val="tx2"/>
          </a:solidFill>
        </p:spPr>
        <p:txBody>
          <a:bodyPr wrap="square" lIns="0" tIns="0" rIns="0" bIns="0" rtlCol="0" anchor="ctr">
            <a:noAutofit/>
          </a:bodyPr>
          <a:lstStyle/>
          <a:p>
            <a:pPr algn="ctr"/>
            <a:r>
              <a:rPr lang="en-US" sz="2591" b="1" dirty="0">
                <a:solidFill>
                  <a:schemeClr val="bg1"/>
                </a:solidFill>
              </a:rPr>
              <a:t>INCLUDED - CLASSROOM / SHOP EQUIPMENT</a:t>
            </a:r>
            <a:endParaRPr sz="2591" b="1" dirty="0">
              <a:solidFill>
                <a:schemeClr val="bg1"/>
              </a:solidFill>
            </a:endParaRPr>
          </a:p>
        </p:txBody>
      </p:sp>
      <p:sp>
        <p:nvSpPr>
          <p:cNvPr id="5" name="Rectangle 4"/>
          <p:cNvSpPr/>
          <p:nvPr/>
        </p:nvSpPr>
        <p:spPr>
          <a:xfrm>
            <a:off x="1971151" y="1204638"/>
            <a:ext cx="5146622" cy="4947893"/>
          </a:xfrm>
          <a:prstGeom prst="rect">
            <a:avLst/>
          </a:prstGeom>
        </p:spPr>
        <p:txBody>
          <a:bodyPr wrap="square">
            <a:spAutoFit/>
          </a:bodyPr>
          <a:lstStyle/>
          <a:p>
            <a:pPr>
              <a:spcAft>
                <a:spcPts val="205"/>
              </a:spcAft>
            </a:pPr>
            <a:r>
              <a:rPr lang="en-US" sz="1636" dirty="0">
                <a:latin typeface="+mj-lt"/>
                <a:cs typeface="Arial"/>
              </a:rPr>
              <a:t>Driving Simulators </a:t>
            </a:r>
            <a:endParaRPr lang="en-US" sz="1636" i="1" dirty="0">
              <a:latin typeface="+mj-lt"/>
              <a:cs typeface="Arial"/>
            </a:endParaRPr>
          </a:p>
          <a:p>
            <a:pPr>
              <a:spcAft>
                <a:spcPts val="205"/>
              </a:spcAft>
            </a:pPr>
            <a:r>
              <a:rPr lang="en-US" sz="1636" dirty="0">
                <a:latin typeface="+mj-lt"/>
                <a:cs typeface="Arial"/>
              </a:rPr>
              <a:t>Electrical &amp; Electronic Auto Shop Equipment </a:t>
            </a:r>
          </a:p>
          <a:p>
            <a:pPr>
              <a:spcAft>
                <a:spcPts val="205"/>
              </a:spcAft>
            </a:pPr>
            <a:r>
              <a:rPr lang="en-US" sz="1636" dirty="0">
                <a:latin typeface="+mj-lt"/>
                <a:cs typeface="Arial"/>
              </a:rPr>
              <a:t>Electrical &amp; Electronic Fitness Equipment</a:t>
            </a:r>
          </a:p>
          <a:p>
            <a:pPr>
              <a:spcAft>
                <a:spcPts val="205"/>
              </a:spcAft>
            </a:pPr>
            <a:r>
              <a:rPr lang="en-US" sz="1636" dirty="0">
                <a:latin typeface="+mj-lt"/>
                <a:cs typeface="Arial"/>
              </a:rPr>
              <a:t>	</a:t>
            </a:r>
            <a:r>
              <a:rPr lang="en-US" sz="1364" i="1" dirty="0">
                <a:latin typeface="+mj-lt"/>
                <a:cs typeface="Arial"/>
              </a:rPr>
              <a:t>(i.e., treadmills, elliptical, stair climbers, </a:t>
            </a:r>
            <a:r>
              <a:rPr lang="en-US" sz="1364" i="1" dirty="0" err="1">
                <a:latin typeface="+mj-lt"/>
                <a:cs typeface="Arial"/>
              </a:rPr>
              <a:t>etc</a:t>
            </a:r>
            <a:r>
              <a:rPr lang="en-US" sz="1364" i="1" dirty="0">
                <a:latin typeface="+mj-lt"/>
                <a:cs typeface="Arial"/>
              </a:rPr>
              <a:t>…)</a:t>
            </a:r>
          </a:p>
          <a:p>
            <a:pPr>
              <a:spcAft>
                <a:spcPts val="205"/>
              </a:spcAft>
            </a:pPr>
            <a:r>
              <a:rPr lang="en-US" sz="1636" dirty="0">
                <a:latin typeface="+mj-lt"/>
                <a:cs typeface="Arial"/>
              </a:rPr>
              <a:t>Electrical &amp; Electronic Laboratory Equipment</a:t>
            </a:r>
          </a:p>
          <a:p>
            <a:pPr>
              <a:spcAft>
                <a:spcPts val="205"/>
              </a:spcAft>
            </a:pPr>
            <a:r>
              <a:rPr lang="en-US" sz="1636" dirty="0">
                <a:latin typeface="+mj-lt"/>
                <a:cs typeface="Arial"/>
              </a:rPr>
              <a:t>	</a:t>
            </a:r>
            <a:r>
              <a:rPr lang="en-US" sz="1364" i="1" dirty="0">
                <a:latin typeface="+mj-lt"/>
                <a:cs typeface="Arial"/>
              </a:rPr>
              <a:t>(i.e., microscopes, scales, shakers, etc...)</a:t>
            </a:r>
            <a:r>
              <a:rPr lang="en-US" sz="1636" dirty="0">
                <a:latin typeface="+mj-lt"/>
                <a:cs typeface="Arial"/>
              </a:rPr>
              <a:t> </a:t>
            </a:r>
          </a:p>
          <a:p>
            <a:pPr>
              <a:spcAft>
                <a:spcPts val="205"/>
              </a:spcAft>
            </a:pPr>
            <a:r>
              <a:rPr lang="en-US" sz="1636" dirty="0">
                <a:latin typeface="+mj-lt"/>
                <a:cs typeface="Arial"/>
              </a:rPr>
              <a:t>Electrical &amp; Electronic Sewing Equipment </a:t>
            </a:r>
          </a:p>
          <a:p>
            <a:pPr>
              <a:spcAft>
                <a:spcPts val="205"/>
              </a:spcAft>
            </a:pPr>
            <a:r>
              <a:rPr lang="en-US" sz="1636" dirty="0">
                <a:latin typeface="+mj-lt"/>
                <a:cs typeface="Arial"/>
              </a:rPr>
              <a:t>Electrical &amp; Electronic Shop Equipment</a:t>
            </a:r>
          </a:p>
          <a:p>
            <a:pPr>
              <a:spcAft>
                <a:spcPts val="205"/>
              </a:spcAft>
            </a:pPr>
            <a:r>
              <a:rPr lang="en-US" sz="1636" dirty="0">
                <a:latin typeface="+mj-lt"/>
                <a:cs typeface="Arial"/>
              </a:rPr>
              <a:t>	</a:t>
            </a:r>
            <a:r>
              <a:rPr lang="en-US" sz="1364" i="1" dirty="0">
                <a:latin typeface="+mj-lt"/>
                <a:cs typeface="Arial"/>
              </a:rPr>
              <a:t>(i.e., testers, meters, etc…)</a:t>
            </a:r>
            <a:r>
              <a:rPr lang="en-US" sz="1364" dirty="0">
                <a:latin typeface="+mj-lt"/>
                <a:cs typeface="Arial"/>
              </a:rPr>
              <a:t> </a:t>
            </a:r>
          </a:p>
          <a:p>
            <a:pPr>
              <a:spcAft>
                <a:spcPts val="205"/>
              </a:spcAft>
            </a:pPr>
            <a:r>
              <a:rPr lang="en-US" sz="1636" dirty="0">
                <a:latin typeface="+mj-lt"/>
                <a:cs typeface="Arial"/>
              </a:rPr>
              <a:t>Electrical &amp; Electronic Wood Shop Equipment</a:t>
            </a:r>
          </a:p>
          <a:p>
            <a:pPr marL="8659" marR="8659">
              <a:lnSpc>
                <a:spcPct val="104800"/>
              </a:lnSpc>
            </a:pPr>
            <a:r>
              <a:rPr lang="en-US" sz="1636" dirty="0">
                <a:latin typeface="+mj-lt"/>
                <a:cs typeface="Arial"/>
              </a:rPr>
              <a:t>Electronic Audio-Visual Equipment                                  	</a:t>
            </a:r>
            <a:r>
              <a:rPr lang="en-US" sz="1364" i="1" dirty="0">
                <a:latin typeface="+mj-lt"/>
                <a:cs typeface="Arial"/>
              </a:rPr>
              <a:t> (projectors, flat panel </a:t>
            </a:r>
            <a:r>
              <a:rPr lang="en-US" sz="1364" i="1" dirty="0" err="1">
                <a:latin typeface="+mj-lt"/>
                <a:cs typeface="Arial"/>
              </a:rPr>
              <a:t>tvs</a:t>
            </a:r>
            <a:r>
              <a:rPr lang="en-US" sz="1364" i="1" dirty="0">
                <a:latin typeface="+mj-lt"/>
                <a:cs typeface="Arial"/>
              </a:rPr>
              <a:t>, speakers, microphones, </a:t>
            </a:r>
            <a:r>
              <a:rPr lang="en-US" sz="1364" i="1" dirty="0" err="1">
                <a:latin typeface="+mj-lt"/>
                <a:cs typeface="Arial"/>
              </a:rPr>
              <a:t>etc</a:t>
            </a:r>
            <a:r>
              <a:rPr lang="en-US" sz="1364" i="1" dirty="0">
                <a:latin typeface="+mj-lt"/>
                <a:cs typeface="Arial"/>
              </a:rPr>
              <a:t>)</a:t>
            </a:r>
            <a:r>
              <a:rPr lang="en-US" sz="1364" dirty="0">
                <a:latin typeface="+mj-lt"/>
                <a:cs typeface="Arial"/>
              </a:rPr>
              <a:t> </a:t>
            </a:r>
          </a:p>
          <a:p>
            <a:pPr marL="8659" marR="8659">
              <a:lnSpc>
                <a:spcPct val="104800"/>
              </a:lnSpc>
            </a:pPr>
            <a:r>
              <a:rPr lang="en-US" sz="1636" dirty="0">
                <a:latin typeface="+mj-lt"/>
                <a:cs typeface="Arial"/>
              </a:rPr>
              <a:t>Electronic Whiteboards</a:t>
            </a:r>
          </a:p>
          <a:p>
            <a:pPr marL="8659" marR="8659">
              <a:lnSpc>
                <a:spcPct val="104800"/>
              </a:lnSpc>
            </a:pPr>
            <a:r>
              <a:rPr lang="en-US" sz="1636" dirty="0">
                <a:latin typeface="+mj-lt"/>
                <a:cs typeface="Arial"/>
              </a:rPr>
              <a:t>Electronic Band Equipment</a:t>
            </a:r>
          </a:p>
          <a:p>
            <a:pPr marL="8659" marR="8659">
              <a:lnSpc>
                <a:spcPct val="104800"/>
              </a:lnSpc>
            </a:pPr>
            <a:r>
              <a:rPr lang="en-US" sz="1636" dirty="0">
                <a:latin typeface="+mj-lt"/>
                <a:cs typeface="Arial"/>
              </a:rPr>
              <a:t>	</a:t>
            </a:r>
            <a:r>
              <a:rPr lang="en-US" sz="1636" i="1" dirty="0">
                <a:latin typeface="+mj-lt"/>
                <a:cs typeface="Arial"/>
              </a:rPr>
              <a:t> </a:t>
            </a:r>
            <a:r>
              <a:rPr lang="en-US" sz="1364" i="1" dirty="0">
                <a:latin typeface="+mj-lt"/>
                <a:cs typeface="Arial"/>
              </a:rPr>
              <a:t>(i.e., keyboards, amplifiers, guitars, etc…)</a:t>
            </a:r>
            <a:endParaRPr lang="en-US" sz="1364" dirty="0">
              <a:latin typeface="+mj-lt"/>
              <a:cs typeface="Arial"/>
            </a:endParaRPr>
          </a:p>
          <a:p>
            <a:pPr marL="8659" marR="235954">
              <a:lnSpc>
                <a:spcPct val="101099"/>
              </a:lnSpc>
            </a:pPr>
            <a:r>
              <a:rPr lang="en-US" sz="1636" dirty="0">
                <a:latin typeface="+mj-lt"/>
                <a:cs typeface="Arial"/>
              </a:rPr>
              <a:t>Electronic Photo Shop Equipment </a:t>
            </a:r>
          </a:p>
          <a:p>
            <a:pPr marL="8659" marR="235954">
              <a:lnSpc>
                <a:spcPct val="101099"/>
              </a:lnSpc>
            </a:pPr>
            <a:r>
              <a:rPr lang="en-US" sz="1636" dirty="0">
                <a:latin typeface="+mj-lt"/>
                <a:cs typeface="Arial"/>
              </a:rPr>
              <a:t>ICN Including Satellite Dishes</a:t>
            </a:r>
          </a:p>
          <a:p>
            <a:pPr marL="8659">
              <a:spcBef>
                <a:spcPts val="17"/>
              </a:spcBef>
            </a:pPr>
            <a:r>
              <a:rPr lang="en-US" sz="1636" dirty="0">
                <a:latin typeface="+mj-lt"/>
                <a:cs typeface="Arial"/>
              </a:rPr>
              <a:t>Student Response Systems</a:t>
            </a:r>
          </a:p>
        </p:txBody>
      </p:sp>
      <p:pic>
        <p:nvPicPr>
          <p:cNvPr id="7" name="Picture 6" descr="Logo&#10;&#10;Description automatically generated">
            <a:extLst>
              <a:ext uri="{FF2B5EF4-FFF2-40B4-BE49-F238E27FC236}">
                <a16:creationId xmlns:a16="http://schemas.microsoft.com/office/drawing/2014/main" id="{E10C8EA7-1700-47B9-A78F-46E7D28A2410}"/>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260431" y="5803988"/>
            <a:ext cx="1481138" cy="477320"/>
          </a:xfrm>
          <a:prstGeom prst="rect">
            <a:avLst/>
          </a:prstGeom>
        </p:spPr>
      </p:pic>
      <p:pic>
        <p:nvPicPr>
          <p:cNvPr id="8" name="Picture 7">
            <a:extLst>
              <a:ext uri="{FF2B5EF4-FFF2-40B4-BE49-F238E27FC236}">
                <a16:creationId xmlns:a16="http://schemas.microsoft.com/office/drawing/2014/main" id="{38C5D7A0-1F1B-49A9-AF8C-3BCDE1F130F6}"/>
              </a:ext>
            </a:extLst>
          </p:cNvPr>
          <p:cNvPicPr/>
          <p:nvPr/>
        </p:nvPicPr>
        <p:blipFill>
          <a:blip r:embed="rId3">
            <a:extLst>
              <a:ext uri="{28A0092B-C50C-407E-A947-70E740481C1C}">
                <a14:useLocalDpi xmlns:a14="http://schemas.microsoft.com/office/drawing/2010/main" val="0"/>
              </a:ext>
            </a:extLst>
          </a:blip>
          <a:srcRect/>
          <a:stretch>
            <a:fillRect/>
          </a:stretch>
        </p:blipFill>
        <p:spPr bwMode="auto">
          <a:xfrm>
            <a:off x="311943" y="5494833"/>
            <a:ext cx="762000" cy="810287"/>
          </a:xfrm>
          <a:prstGeom prst="rect">
            <a:avLst/>
          </a:prstGeom>
          <a:noFill/>
        </p:spPr>
      </p:pic>
    </p:spTree>
    <p:extLst>
      <p:ext uri="{BB962C8B-B14F-4D97-AF65-F5344CB8AC3E}">
        <p14:creationId xmlns:p14="http://schemas.microsoft.com/office/powerpoint/2010/main" val="195615678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ject 4"/>
          <p:cNvSpPr/>
          <p:nvPr/>
        </p:nvSpPr>
        <p:spPr>
          <a:xfrm>
            <a:off x="1143000" y="4"/>
            <a:ext cx="6858000" cy="987132"/>
          </a:xfrm>
          <a:custGeom>
            <a:avLst/>
            <a:gdLst/>
            <a:ahLst/>
            <a:cxnLst/>
            <a:rect l="l" t="t" r="r" b="b"/>
            <a:pathLst>
              <a:path w="7764779" h="1056125">
                <a:moveTo>
                  <a:pt x="0" y="1056125"/>
                </a:moveTo>
                <a:lnTo>
                  <a:pt x="7764779" y="1056125"/>
                </a:lnTo>
                <a:lnTo>
                  <a:pt x="7764779" y="0"/>
                </a:lnTo>
                <a:lnTo>
                  <a:pt x="0" y="0"/>
                </a:lnTo>
                <a:lnTo>
                  <a:pt x="0" y="1056125"/>
                </a:lnTo>
                <a:close/>
              </a:path>
            </a:pathLst>
          </a:custGeom>
          <a:solidFill>
            <a:schemeClr val="tx2"/>
          </a:solidFill>
        </p:spPr>
        <p:txBody>
          <a:bodyPr wrap="square" lIns="0" tIns="0" rIns="0" bIns="0" rtlCol="0" anchor="ctr">
            <a:noAutofit/>
          </a:bodyPr>
          <a:lstStyle/>
          <a:p>
            <a:pPr algn="ctr"/>
            <a:r>
              <a:rPr lang="en-US" sz="2591" b="1" dirty="0">
                <a:solidFill>
                  <a:schemeClr val="bg1"/>
                </a:solidFill>
              </a:rPr>
              <a:t>INCLUDED - COMMUNICATION &amp; </a:t>
            </a:r>
            <a:br>
              <a:rPr lang="en-US" sz="2591" b="1" dirty="0">
                <a:solidFill>
                  <a:schemeClr val="bg1"/>
                </a:solidFill>
              </a:rPr>
            </a:br>
            <a:r>
              <a:rPr lang="en-US" sz="2591" b="1" dirty="0">
                <a:solidFill>
                  <a:schemeClr val="bg1"/>
                </a:solidFill>
              </a:rPr>
              <a:t>SECURITY EQUIPMENT</a:t>
            </a:r>
          </a:p>
        </p:txBody>
      </p:sp>
      <p:sp>
        <p:nvSpPr>
          <p:cNvPr id="6" name="object 6"/>
          <p:cNvSpPr txBox="1"/>
          <p:nvPr/>
        </p:nvSpPr>
        <p:spPr>
          <a:xfrm>
            <a:off x="1402773" y="1143000"/>
            <a:ext cx="6338454" cy="4823114"/>
          </a:xfrm>
          <a:prstGeom prst="rect">
            <a:avLst/>
          </a:prstGeom>
        </p:spPr>
        <p:txBody>
          <a:bodyPr vert="horz" wrap="square" lIns="0" tIns="0" rIns="0" bIns="0" rtlCol="0">
            <a:noAutofit/>
          </a:bodyPr>
          <a:lstStyle/>
          <a:p>
            <a:pPr marL="1884168"/>
            <a:endParaRPr lang="en-US" sz="1227" spc="-72" dirty="0">
              <a:latin typeface="Arial"/>
              <a:cs typeface="Arial"/>
            </a:endParaRPr>
          </a:p>
        </p:txBody>
      </p:sp>
      <p:sp>
        <p:nvSpPr>
          <p:cNvPr id="7" name="Rectangle 6"/>
          <p:cNvSpPr/>
          <p:nvPr/>
        </p:nvSpPr>
        <p:spPr>
          <a:xfrm>
            <a:off x="1454727" y="1443317"/>
            <a:ext cx="6182591" cy="4770793"/>
          </a:xfrm>
          <a:prstGeom prst="rect">
            <a:avLst/>
          </a:prstGeom>
        </p:spPr>
        <p:txBody>
          <a:bodyPr wrap="square">
            <a:spAutoFit/>
          </a:bodyPr>
          <a:lstStyle/>
          <a:p>
            <a:pPr algn="ctr">
              <a:spcAft>
                <a:spcPts val="205"/>
              </a:spcAft>
            </a:pPr>
            <a:r>
              <a:rPr lang="en-US" sz="1636" b="1" u="sng" dirty="0">
                <a:latin typeface="+mj-lt"/>
                <a:cs typeface="Arial"/>
              </a:rPr>
              <a:t>Communications Equipment:</a:t>
            </a:r>
          </a:p>
          <a:p>
            <a:pPr algn="ctr">
              <a:spcAft>
                <a:spcPts val="205"/>
              </a:spcAft>
            </a:pPr>
            <a:endParaRPr lang="en-US" sz="682" dirty="0">
              <a:latin typeface="+mj-lt"/>
              <a:cs typeface="Arial"/>
            </a:endParaRPr>
          </a:p>
          <a:p>
            <a:pPr algn="ctr">
              <a:spcAft>
                <a:spcPts val="205"/>
              </a:spcAft>
            </a:pPr>
            <a:r>
              <a:rPr lang="en-US" sz="1636" dirty="0">
                <a:latin typeface="+mj-lt"/>
                <a:cs typeface="Arial"/>
              </a:rPr>
              <a:t>Audio Visual Systems</a:t>
            </a:r>
          </a:p>
          <a:p>
            <a:pPr algn="ctr">
              <a:spcAft>
                <a:spcPts val="205"/>
              </a:spcAft>
            </a:pPr>
            <a:r>
              <a:rPr lang="en-US" sz="1636" dirty="0">
                <a:latin typeface="+mj-lt"/>
                <a:cs typeface="Arial"/>
              </a:rPr>
              <a:t>Overhead Paging/Intercom/Clock Systems </a:t>
            </a:r>
          </a:p>
          <a:p>
            <a:pPr algn="ctr">
              <a:spcAft>
                <a:spcPts val="205"/>
              </a:spcAft>
            </a:pPr>
            <a:r>
              <a:rPr lang="en-US" sz="1636" dirty="0">
                <a:latin typeface="+mj-lt"/>
                <a:cs typeface="Arial"/>
              </a:rPr>
              <a:t>Radios</a:t>
            </a:r>
          </a:p>
          <a:p>
            <a:pPr algn="ctr">
              <a:spcAft>
                <a:spcPts val="205"/>
              </a:spcAft>
            </a:pPr>
            <a:r>
              <a:rPr lang="en-US" sz="1636" dirty="0">
                <a:latin typeface="+mj-lt"/>
                <a:cs typeface="Arial"/>
              </a:rPr>
              <a:t>Telephone Systems</a:t>
            </a:r>
            <a:endParaRPr lang="en-US" sz="1636" i="1" dirty="0">
              <a:latin typeface="+mj-lt"/>
              <a:cs typeface="Arial"/>
            </a:endParaRPr>
          </a:p>
          <a:p>
            <a:pPr algn="ctr">
              <a:spcAft>
                <a:spcPts val="205"/>
              </a:spcAft>
            </a:pPr>
            <a:r>
              <a:rPr lang="en-US" sz="1636" dirty="0">
                <a:latin typeface="+mj-lt"/>
                <a:cs typeface="Arial"/>
              </a:rPr>
              <a:t>Telephones, Voicemail System, VOIP</a:t>
            </a:r>
            <a:endParaRPr lang="en-US" sz="1636" i="1" dirty="0">
              <a:latin typeface="+mj-lt"/>
              <a:cs typeface="Arial"/>
            </a:endParaRPr>
          </a:p>
          <a:p>
            <a:pPr algn="ctr">
              <a:spcAft>
                <a:spcPts val="205"/>
              </a:spcAft>
            </a:pPr>
            <a:endParaRPr lang="en-US" sz="750" dirty="0">
              <a:latin typeface="+mj-lt"/>
              <a:cs typeface="Arial"/>
            </a:endParaRPr>
          </a:p>
          <a:p>
            <a:pPr algn="ctr">
              <a:spcAft>
                <a:spcPts val="205"/>
              </a:spcAft>
            </a:pPr>
            <a:endParaRPr lang="en-US" sz="750" dirty="0">
              <a:latin typeface="+mj-lt"/>
              <a:cs typeface="Arial"/>
            </a:endParaRPr>
          </a:p>
          <a:p>
            <a:pPr marL="8659" algn="ctr">
              <a:spcAft>
                <a:spcPts val="205"/>
              </a:spcAft>
            </a:pPr>
            <a:r>
              <a:rPr lang="en-US" sz="1636" b="1" u="sng" dirty="0">
                <a:latin typeface="+mj-lt"/>
                <a:cs typeface="Arial"/>
              </a:rPr>
              <a:t>Security Equipment:</a:t>
            </a:r>
            <a:endParaRPr lang="en-US" sz="1636" b="1" dirty="0">
              <a:latin typeface="+mj-lt"/>
              <a:cs typeface="Arial"/>
            </a:endParaRPr>
          </a:p>
          <a:p>
            <a:pPr marL="8659" algn="ctr">
              <a:spcAft>
                <a:spcPts val="205"/>
              </a:spcAft>
            </a:pPr>
            <a:endParaRPr lang="en-US" sz="682" dirty="0">
              <a:latin typeface="+mj-lt"/>
              <a:cs typeface="Arial"/>
            </a:endParaRPr>
          </a:p>
          <a:p>
            <a:pPr marL="8659" algn="ctr">
              <a:spcAft>
                <a:spcPts val="205"/>
              </a:spcAft>
            </a:pPr>
            <a:r>
              <a:rPr lang="en-US" sz="1636" dirty="0">
                <a:latin typeface="+mj-lt"/>
                <a:cs typeface="Arial"/>
              </a:rPr>
              <a:t>Card Access Systems</a:t>
            </a:r>
          </a:p>
          <a:p>
            <a:pPr marL="8659" algn="ctr">
              <a:spcAft>
                <a:spcPts val="205"/>
              </a:spcAft>
            </a:pPr>
            <a:r>
              <a:rPr lang="en-US" sz="1636" dirty="0">
                <a:latin typeface="+mj-lt"/>
                <a:cs typeface="Arial"/>
              </a:rPr>
              <a:t>CCTV Systems </a:t>
            </a:r>
            <a:endParaRPr lang="en-US" sz="1636" i="1" dirty="0">
              <a:latin typeface="+mj-lt"/>
              <a:cs typeface="Arial"/>
            </a:endParaRPr>
          </a:p>
          <a:p>
            <a:pPr marL="8659" algn="ctr">
              <a:spcAft>
                <a:spcPts val="205"/>
              </a:spcAft>
            </a:pPr>
            <a:r>
              <a:rPr lang="en-US" sz="1636" dirty="0">
                <a:latin typeface="+mj-lt"/>
                <a:cs typeface="Arial"/>
              </a:rPr>
              <a:t>Electronic Gates / Doors </a:t>
            </a:r>
          </a:p>
          <a:p>
            <a:pPr marL="8659" algn="ctr">
              <a:spcAft>
                <a:spcPts val="205"/>
              </a:spcAft>
            </a:pPr>
            <a:r>
              <a:rPr lang="en-US" sz="1636" dirty="0">
                <a:latin typeface="+mj-lt"/>
                <a:cs typeface="Arial"/>
              </a:rPr>
              <a:t>Electronic Library Security System </a:t>
            </a:r>
          </a:p>
          <a:p>
            <a:pPr marL="8659" algn="ctr">
              <a:spcAft>
                <a:spcPts val="205"/>
              </a:spcAft>
            </a:pPr>
            <a:r>
              <a:rPr lang="en-US" sz="1636" dirty="0">
                <a:latin typeface="+mj-lt"/>
                <a:cs typeface="Arial"/>
              </a:rPr>
              <a:t>Fire Alarms</a:t>
            </a:r>
          </a:p>
          <a:p>
            <a:pPr marL="8659" algn="ctr">
              <a:spcAft>
                <a:spcPts val="205"/>
              </a:spcAft>
            </a:pPr>
            <a:r>
              <a:rPr lang="en-US" sz="1636" dirty="0">
                <a:latin typeface="+mj-lt"/>
                <a:cs typeface="Arial"/>
              </a:rPr>
              <a:t>Metal Detectors </a:t>
            </a:r>
          </a:p>
          <a:p>
            <a:pPr marL="8659" algn="ctr">
              <a:spcAft>
                <a:spcPts val="205"/>
              </a:spcAft>
            </a:pPr>
            <a:r>
              <a:rPr lang="en-US" sz="1636" dirty="0">
                <a:latin typeface="+mj-lt"/>
                <a:cs typeface="Arial"/>
              </a:rPr>
              <a:t>Police Alarms</a:t>
            </a:r>
          </a:p>
          <a:p>
            <a:pPr marL="8659" algn="ctr">
              <a:spcAft>
                <a:spcPts val="205"/>
              </a:spcAft>
            </a:pPr>
            <a:r>
              <a:rPr lang="en-US" sz="1636" dirty="0">
                <a:latin typeface="+mj-lt"/>
                <a:cs typeface="Arial"/>
              </a:rPr>
              <a:t>Safes, Chests, Vault Doors</a:t>
            </a:r>
          </a:p>
        </p:txBody>
      </p:sp>
      <p:pic>
        <p:nvPicPr>
          <p:cNvPr id="8" name="Picture 7" descr="Logo&#10;&#10;Description automatically generated">
            <a:extLst>
              <a:ext uri="{FF2B5EF4-FFF2-40B4-BE49-F238E27FC236}">
                <a16:creationId xmlns:a16="http://schemas.microsoft.com/office/drawing/2014/main" id="{991AC66C-252A-46C6-9EE9-26C73F907672}"/>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260431" y="5803988"/>
            <a:ext cx="1481138" cy="477320"/>
          </a:xfrm>
          <a:prstGeom prst="rect">
            <a:avLst/>
          </a:prstGeom>
        </p:spPr>
      </p:pic>
      <p:pic>
        <p:nvPicPr>
          <p:cNvPr id="9" name="Picture 8">
            <a:extLst>
              <a:ext uri="{FF2B5EF4-FFF2-40B4-BE49-F238E27FC236}">
                <a16:creationId xmlns:a16="http://schemas.microsoft.com/office/drawing/2014/main" id="{A62CA648-7EF6-47E6-98C2-610DF086FC4E}"/>
              </a:ext>
            </a:extLst>
          </p:cNvPr>
          <p:cNvPicPr/>
          <p:nvPr/>
        </p:nvPicPr>
        <p:blipFill>
          <a:blip r:embed="rId3">
            <a:extLst>
              <a:ext uri="{28A0092B-C50C-407E-A947-70E740481C1C}">
                <a14:useLocalDpi xmlns:a14="http://schemas.microsoft.com/office/drawing/2010/main" val="0"/>
              </a:ext>
            </a:extLst>
          </a:blip>
          <a:srcRect/>
          <a:stretch>
            <a:fillRect/>
          </a:stretch>
        </p:blipFill>
        <p:spPr bwMode="auto">
          <a:xfrm>
            <a:off x="311943" y="5494833"/>
            <a:ext cx="762000" cy="810287"/>
          </a:xfrm>
          <a:prstGeom prst="rect">
            <a:avLst/>
          </a:prstGeom>
          <a:noFill/>
        </p:spPr>
      </p:pic>
    </p:spTree>
    <p:extLst>
      <p:ext uri="{BB962C8B-B14F-4D97-AF65-F5344CB8AC3E}">
        <p14:creationId xmlns:p14="http://schemas.microsoft.com/office/powerpoint/2010/main" val="344042768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3000" y="1"/>
            <a:ext cx="6858000" cy="987136"/>
          </a:xfrm>
          <a:solidFill>
            <a:schemeClr val="tx2"/>
          </a:solidFill>
        </p:spPr>
        <p:txBody>
          <a:bodyPr anchor="ctr"/>
          <a:lstStyle/>
          <a:p>
            <a:pPr algn="ctr"/>
            <a:r>
              <a:rPr lang="en-US" sz="2591" dirty="0">
                <a:solidFill>
                  <a:schemeClr val="bg1"/>
                </a:solidFill>
                <a:latin typeface="+mn-lt"/>
                <a:ea typeface="+mn-ea"/>
                <a:cs typeface="+mn-cs"/>
              </a:rPr>
              <a:t>INCLUDED - TECHNOLOGY &amp; </a:t>
            </a:r>
            <a:br>
              <a:rPr lang="en-US" sz="2591" dirty="0">
                <a:solidFill>
                  <a:schemeClr val="bg1"/>
                </a:solidFill>
                <a:latin typeface="+mn-lt"/>
                <a:ea typeface="+mn-ea"/>
                <a:cs typeface="+mn-cs"/>
              </a:rPr>
            </a:br>
            <a:r>
              <a:rPr lang="en-US" sz="2591" dirty="0">
                <a:solidFill>
                  <a:schemeClr val="bg1"/>
                </a:solidFill>
                <a:latin typeface="+mn-lt"/>
                <a:ea typeface="+mn-ea"/>
                <a:cs typeface="+mn-cs"/>
              </a:rPr>
              <a:t>MAIL EQUIPMENT</a:t>
            </a:r>
          </a:p>
        </p:txBody>
      </p:sp>
      <p:sp>
        <p:nvSpPr>
          <p:cNvPr id="3" name="Text Placeholder 2"/>
          <p:cNvSpPr>
            <a:spLocks noGrp="1"/>
          </p:cNvSpPr>
          <p:nvPr>
            <p:ph type="body" idx="1"/>
          </p:nvPr>
        </p:nvSpPr>
        <p:spPr>
          <a:xfrm>
            <a:off x="1350818" y="1371600"/>
            <a:ext cx="6442364" cy="4759036"/>
          </a:xfrm>
        </p:spPr>
        <p:txBody>
          <a:bodyPr>
            <a:normAutofit/>
          </a:bodyPr>
          <a:lstStyle/>
          <a:p>
            <a:pPr marL="0" indent="0" algn="ctr">
              <a:spcBef>
                <a:spcPts val="17"/>
              </a:spcBef>
              <a:spcAft>
                <a:spcPts val="205"/>
              </a:spcAft>
              <a:buNone/>
            </a:pPr>
            <a:r>
              <a:rPr lang="en-US" sz="1909" b="1" u="sng" dirty="0">
                <a:latin typeface="+mj-lt"/>
                <a:cs typeface="Arial"/>
              </a:rPr>
              <a:t>Computer Equipment:</a:t>
            </a:r>
          </a:p>
          <a:p>
            <a:pPr marL="0" indent="0" algn="ctr">
              <a:spcBef>
                <a:spcPts val="17"/>
              </a:spcBef>
              <a:spcAft>
                <a:spcPts val="205"/>
              </a:spcAft>
              <a:buNone/>
            </a:pPr>
            <a:endParaRPr lang="en-US" sz="682" dirty="0">
              <a:latin typeface="+mj-lt"/>
              <a:cs typeface="Arial"/>
            </a:endParaRPr>
          </a:p>
          <a:p>
            <a:pPr marL="0" indent="0" algn="ctr">
              <a:spcBef>
                <a:spcPts val="17"/>
              </a:spcBef>
              <a:spcAft>
                <a:spcPts val="205"/>
              </a:spcAft>
              <a:buNone/>
            </a:pPr>
            <a:r>
              <a:rPr lang="en-US" sz="1636" dirty="0">
                <a:latin typeface="+mj-lt"/>
                <a:cs typeface="Arial"/>
              </a:rPr>
              <a:t>Controllers</a:t>
            </a:r>
          </a:p>
          <a:p>
            <a:pPr marL="0" indent="0" algn="ctr">
              <a:spcBef>
                <a:spcPts val="17"/>
              </a:spcBef>
              <a:spcAft>
                <a:spcPts val="205"/>
              </a:spcAft>
              <a:buNone/>
            </a:pPr>
            <a:r>
              <a:rPr lang="en-US" sz="1636" dirty="0">
                <a:latin typeface="+mj-lt"/>
                <a:cs typeface="Arial"/>
              </a:rPr>
              <a:t>Computer Communications</a:t>
            </a:r>
          </a:p>
          <a:p>
            <a:pPr marL="0" indent="0" algn="ctr">
              <a:spcBef>
                <a:spcPts val="17"/>
              </a:spcBef>
              <a:spcAft>
                <a:spcPts val="205"/>
              </a:spcAft>
              <a:buNone/>
            </a:pPr>
            <a:r>
              <a:rPr lang="en-US" sz="1364" i="1" dirty="0">
                <a:latin typeface="+mj-lt"/>
                <a:cs typeface="Arial"/>
              </a:rPr>
              <a:t>(i.e., modems, switches, routers, wireless access points, etc…)</a:t>
            </a:r>
          </a:p>
          <a:p>
            <a:pPr marL="0" indent="0" algn="ctr">
              <a:spcBef>
                <a:spcPts val="17"/>
              </a:spcBef>
              <a:spcAft>
                <a:spcPts val="205"/>
              </a:spcAft>
              <a:buNone/>
            </a:pPr>
            <a:r>
              <a:rPr lang="en-US" sz="1636" dirty="0">
                <a:latin typeface="+mj-lt"/>
                <a:cs typeface="Arial"/>
              </a:rPr>
              <a:t>File Servers</a:t>
            </a:r>
          </a:p>
          <a:p>
            <a:pPr marL="0" indent="0" algn="ctr">
              <a:spcBef>
                <a:spcPts val="17"/>
              </a:spcBef>
              <a:spcAft>
                <a:spcPts val="205"/>
              </a:spcAft>
              <a:buNone/>
            </a:pPr>
            <a:r>
              <a:rPr lang="en-US" sz="1636" dirty="0">
                <a:latin typeface="+mj-lt"/>
                <a:cs typeface="Arial"/>
              </a:rPr>
              <a:t>Desktop Computers</a:t>
            </a:r>
          </a:p>
          <a:p>
            <a:pPr marL="0" indent="0" algn="ctr">
              <a:spcBef>
                <a:spcPts val="17"/>
              </a:spcBef>
              <a:spcAft>
                <a:spcPts val="205"/>
              </a:spcAft>
              <a:buNone/>
            </a:pPr>
            <a:r>
              <a:rPr lang="en-US" sz="1636" dirty="0">
                <a:latin typeface="+mj-lt"/>
                <a:cs typeface="Arial"/>
              </a:rPr>
              <a:t>Printers</a:t>
            </a:r>
          </a:p>
          <a:p>
            <a:pPr marL="0" indent="0" algn="ctr">
              <a:spcBef>
                <a:spcPts val="17"/>
              </a:spcBef>
              <a:spcAft>
                <a:spcPts val="205"/>
              </a:spcAft>
              <a:buNone/>
            </a:pPr>
            <a:r>
              <a:rPr lang="en-US" sz="1636" dirty="0">
                <a:latin typeface="+mj-lt"/>
                <a:cs typeface="Arial"/>
              </a:rPr>
              <a:t>Scanners</a:t>
            </a:r>
          </a:p>
          <a:p>
            <a:pPr marL="280538" indent="0">
              <a:spcAft>
                <a:spcPts val="205"/>
              </a:spcAft>
              <a:buNone/>
            </a:pPr>
            <a:endParaRPr lang="en-US" sz="1364" dirty="0">
              <a:latin typeface="+mj-lt"/>
              <a:cs typeface="Arial"/>
            </a:endParaRPr>
          </a:p>
          <a:p>
            <a:pPr marL="0" indent="0" algn="ctr">
              <a:spcAft>
                <a:spcPts val="205"/>
              </a:spcAft>
              <a:buNone/>
            </a:pPr>
            <a:r>
              <a:rPr lang="en-US" sz="1909" b="1" u="sng" dirty="0">
                <a:latin typeface="+mj-lt"/>
                <a:cs typeface="Arial"/>
              </a:rPr>
              <a:t>Mail Equipment:</a:t>
            </a:r>
            <a:endParaRPr lang="en-US" sz="1909" b="1" dirty="0">
              <a:latin typeface="+mj-lt"/>
              <a:cs typeface="Arial"/>
            </a:endParaRPr>
          </a:p>
          <a:p>
            <a:pPr marL="0" indent="0" algn="ctr">
              <a:spcAft>
                <a:spcPts val="205"/>
              </a:spcAft>
              <a:buNone/>
            </a:pPr>
            <a:endParaRPr lang="en-US" sz="682" dirty="0">
              <a:latin typeface="+mj-lt"/>
              <a:cs typeface="Arial"/>
            </a:endParaRPr>
          </a:p>
          <a:p>
            <a:pPr marL="0" indent="0" algn="ctr">
              <a:spcAft>
                <a:spcPts val="205"/>
              </a:spcAft>
              <a:buNone/>
            </a:pPr>
            <a:r>
              <a:rPr lang="en-US" sz="1636" dirty="0">
                <a:latin typeface="+mj-lt"/>
                <a:cs typeface="Arial"/>
              </a:rPr>
              <a:t>Mail Machines / Scales (not system)</a:t>
            </a:r>
          </a:p>
          <a:p>
            <a:pPr marL="0" indent="0" algn="ctr">
              <a:spcAft>
                <a:spcPts val="205"/>
              </a:spcAft>
              <a:buNone/>
            </a:pPr>
            <a:r>
              <a:rPr lang="en-US" sz="1636" dirty="0">
                <a:latin typeface="+mj-lt"/>
                <a:cs typeface="Arial"/>
              </a:rPr>
              <a:t>Inserters, Labelers, Openers, Stackers</a:t>
            </a:r>
            <a:endParaRPr lang="en-US" dirty="0">
              <a:latin typeface="+mj-lt"/>
            </a:endParaRPr>
          </a:p>
        </p:txBody>
      </p:sp>
      <p:pic>
        <p:nvPicPr>
          <p:cNvPr id="6" name="Picture 5" descr="Logo&#10;&#10;Description automatically generated">
            <a:extLst>
              <a:ext uri="{FF2B5EF4-FFF2-40B4-BE49-F238E27FC236}">
                <a16:creationId xmlns:a16="http://schemas.microsoft.com/office/drawing/2014/main" id="{DFB46E2C-B3F4-4EB5-92D4-121FAAEAF831}"/>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260431" y="5803988"/>
            <a:ext cx="1481138" cy="477320"/>
          </a:xfrm>
          <a:prstGeom prst="rect">
            <a:avLst/>
          </a:prstGeom>
        </p:spPr>
      </p:pic>
      <p:pic>
        <p:nvPicPr>
          <p:cNvPr id="7" name="Picture 6">
            <a:extLst>
              <a:ext uri="{FF2B5EF4-FFF2-40B4-BE49-F238E27FC236}">
                <a16:creationId xmlns:a16="http://schemas.microsoft.com/office/drawing/2014/main" id="{534B6BF7-7A69-48D9-AA1C-41F16CB78086}"/>
              </a:ext>
            </a:extLst>
          </p:cNvPr>
          <p:cNvPicPr/>
          <p:nvPr/>
        </p:nvPicPr>
        <p:blipFill>
          <a:blip r:embed="rId3">
            <a:extLst>
              <a:ext uri="{28A0092B-C50C-407E-A947-70E740481C1C}">
                <a14:useLocalDpi xmlns:a14="http://schemas.microsoft.com/office/drawing/2010/main" val="0"/>
              </a:ext>
            </a:extLst>
          </a:blip>
          <a:srcRect/>
          <a:stretch>
            <a:fillRect/>
          </a:stretch>
        </p:blipFill>
        <p:spPr bwMode="auto">
          <a:xfrm>
            <a:off x="311943" y="5494833"/>
            <a:ext cx="762000" cy="810287"/>
          </a:xfrm>
          <a:prstGeom prst="rect">
            <a:avLst/>
          </a:prstGeom>
          <a:noFill/>
        </p:spPr>
      </p:pic>
    </p:spTree>
    <p:extLst>
      <p:ext uri="{BB962C8B-B14F-4D97-AF65-F5344CB8AC3E}">
        <p14:creationId xmlns:p14="http://schemas.microsoft.com/office/powerpoint/2010/main" val="4145068611"/>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3000" y="0"/>
            <a:ext cx="6858000" cy="987136"/>
          </a:xfrm>
          <a:solidFill>
            <a:schemeClr val="tx2"/>
          </a:solidFill>
        </p:spPr>
        <p:txBody>
          <a:bodyPr anchor="ctr"/>
          <a:lstStyle/>
          <a:p>
            <a:pPr algn="ctr"/>
            <a:r>
              <a:rPr lang="en-US" sz="2591" dirty="0">
                <a:solidFill>
                  <a:schemeClr val="bg1"/>
                </a:solidFill>
                <a:latin typeface="+mn-lt"/>
                <a:ea typeface="+mn-ea"/>
                <a:cs typeface="+mn-cs"/>
              </a:rPr>
              <a:t>INCLUDED - FACILITIES EQUIPMENT</a:t>
            </a:r>
          </a:p>
        </p:txBody>
      </p:sp>
      <p:sp>
        <p:nvSpPr>
          <p:cNvPr id="3" name="Text Placeholder 2"/>
          <p:cNvSpPr>
            <a:spLocks noGrp="1"/>
          </p:cNvSpPr>
          <p:nvPr>
            <p:ph type="body" idx="1"/>
          </p:nvPr>
        </p:nvSpPr>
        <p:spPr>
          <a:xfrm>
            <a:off x="1600200" y="1143000"/>
            <a:ext cx="6248400" cy="5403273"/>
          </a:xfrm>
        </p:spPr>
        <p:txBody>
          <a:bodyPr>
            <a:normAutofit/>
          </a:bodyPr>
          <a:lstStyle/>
          <a:p>
            <a:pPr>
              <a:spcAft>
                <a:spcPts val="205"/>
              </a:spcAft>
            </a:pPr>
            <a:r>
              <a:rPr lang="en-US" sz="1636" dirty="0">
                <a:latin typeface="+mj-lt"/>
                <a:cs typeface="Arial"/>
              </a:rPr>
              <a:t>Auditorium </a:t>
            </a:r>
            <a:r>
              <a:rPr lang="en-US" sz="1364" i="1" dirty="0">
                <a:latin typeface="+mj-lt"/>
                <a:cs typeface="Arial"/>
              </a:rPr>
              <a:t>(i.e., stage motors, lighting/audio boards, etc…)</a:t>
            </a:r>
          </a:p>
          <a:p>
            <a:pPr>
              <a:spcAft>
                <a:spcPts val="205"/>
              </a:spcAft>
            </a:pPr>
            <a:r>
              <a:rPr lang="en-US" sz="1636" dirty="0">
                <a:latin typeface="+mj-lt"/>
                <a:cs typeface="Arial"/>
              </a:rPr>
              <a:t>Auto Light Sensors</a:t>
            </a:r>
          </a:p>
          <a:p>
            <a:pPr>
              <a:spcAft>
                <a:spcPts val="205"/>
              </a:spcAft>
            </a:pPr>
            <a:r>
              <a:rPr lang="en-US" sz="1636" dirty="0">
                <a:latin typeface="+mj-lt"/>
                <a:cs typeface="Arial"/>
              </a:rPr>
              <a:t>Building &amp; Grounds (</a:t>
            </a:r>
            <a:r>
              <a:rPr lang="en-US" sz="1364" i="1" dirty="0">
                <a:latin typeface="+mj-lt"/>
                <a:cs typeface="Arial"/>
              </a:rPr>
              <a:t>i.e., leaf blowers, weed trimmers, pole saw, power tools, leaf blowers, </a:t>
            </a:r>
            <a:r>
              <a:rPr lang="en-US" sz="1364" i="1" dirty="0" err="1">
                <a:latin typeface="+mj-lt"/>
                <a:cs typeface="Arial"/>
              </a:rPr>
              <a:t>etc</a:t>
            </a:r>
            <a:r>
              <a:rPr lang="en-US" sz="1364" i="1" dirty="0">
                <a:latin typeface="+mj-lt"/>
                <a:cs typeface="Arial"/>
              </a:rPr>
              <a:t>)</a:t>
            </a:r>
            <a:endParaRPr lang="en-US" sz="1364" dirty="0">
              <a:latin typeface="+mj-lt"/>
              <a:cs typeface="Arial"/>
            </a:endParaRPr>
          </a:p>
          <a:p>
            <a:pPr>
              <a:spcAft>
                <a:spcPts val="205"/>
              </a:spcAft>
            </a:pPr>
            <a:r>
              <a:rPr lang="en-US" sz="1636" dirty="0">
                <a:latin typeface="+mj-lt"/>
                <a:cs typeface="Arial"/>
              </a:rPr>
              <a:t>Clothes Washers and Dryers</a:t>
            </a:r>
          </a:p>
          <a:p>
            <a:pPr>
              <a:spcAft>
                <a:spcPts val="205"/>
              </a:spcAft>
            </a:pPr>
            <a:r>
              <a:rPr lang="en-US" sz="1636" dirty="0">
                <a:latin typeface="+mj-lt"/>
                <a:cs typeface="Arial"/>
              </a:rPr>
              <a:t>Electrical &amp; Electronic Food Preparation Equipment (</a:t>
            </a:r>
            <a:r>
              <a:rPr lang="en-US" sz="1364" i="1" dirty="0">
                <a:latin typeface="+mj-lt"/>
                <a:cs typeface="Arial"/>
              </a:rPr>
              <a:t>ovens, slicers, reach-in coolers, mixers, garbage disposal, ice machines, </a:t>
            </a:r>
            <a:r>
              <a:rPr lang="en-US" sz="1364" i="1" dirty="0" err="1">
                <a:latin typeface="+mj-lt"/>
                <a:cs typeface="Arial"/>
              </a:rPr>
              <a:t>etc</a:t>
            </a:r>
            <a:r>
              <a:rPr lang="en-US" sz="1364" i="1" dirty="0">
                <a:latin typeface="+mj-lt"/>
                <a:cs typeface="Arial"/>
              </a:rPr>
              <a:t>)</a:t>
            </a:r>
            <a:endParaRPr lang="en-US" sz="1364" dirty="0">
              <a:latin typeface="+mj-lt"/>
              <a:cs typeface="Arial"/>
            </a:endParaRPr>
          </a:p>
          <a:p>
            <a:pPr>
              <a:spcAft>
                <a:spcPts val="205"/>
              </a:spcAft>
            </a:pPr>
            <a:r>
              <a:rPr lang="en-US" sz="1636" dirty="0">
                <a:latin typeface="+mj-lt"/>
                <a:cs typeface="Arial"/>
              </a:rPr>
              <a:t>Concession Stand Equipment &amp; Vending Machines </a:t>
            </a:r>
          </a:p>
          <a:p>
            <a:pPr>
              <a:spcAft>
                <a:spcPts val="205"/>
              </a:spcAft>
            </a:pPr>
            <a:r>
              <a:rPr lang="en-US" sz="1636" dirty="0">
                <a:latin typeface="+mj-lt"/>
                <a:cs typeface="Arial"/>
              </a:rPr>
              <a:t>Electrical &amp; Electronic Housekeeping Equipment </a:t>
            </a:r>
            <a:r>
              <a:rPr lang="en-US" sz="1364" i="1" dirty="0">
                <a:latin typeface="+mj-lt"/>
                <a:cs typeface="Arial"/>
              </a:rPr>
              <a:t>(i.e., vacuum sweepers, floor buffers, etc…)</a:t>
            </a:r>
            <a:endParaRPr lang="en-US" sz="1364" dirty="0">
              <a:latin typeface="+mj-lt"/>
              <a:cs typeface="Arial"/>
            </a:endParaRPr>
          </a:p>
          <a:p>
            <a:pPr>
              <a:spcAft>
                <a:spcPts val="205"/>
              </a:spcAft>
            </a:pPr>
            <a:r>
              <a:rPr lang="en-US" sz="1636" dirty="0">
                <a:latin typeface="+mj-lt"/>
                <a:cs typeface="Arial"/>
              </a:rPr>
              <a:t>Electrical &amp; Electronic Pool Equipment/Whirlpool </a:t>
            </a:r>
          </a:p>
          <a:p>
            <a:pPr>
              <a:spcAft>
                <a:spcPts val="205"/>
              </a:spcAft>
            </a:pPr>
            <a:r>
              <a:rPr lang="en-US" sz="1636" dirty="0">
                <a:latin typeface="+mj-lt"/>
                <a:cs typeface="Arial"/>
              </a:rPr>
              <a:t>Electronic Indoor/Outdoor Electronic Scoreboard</a:t>
            </a:r>
          </a:p>
          <a:p>
            <a:pPr>
              <a:spcAft>
                <a:spcPts val="205"/>
              </a:spcAft>
            </a:pPr>
            <a:r>
              <a:rPr lang="en-US" sz="1636" dirty="0">
                <a:latin typeface="+mj-lt"/>
                <a:cs typeface="Arial"/>
              </a:rPr>
              <a:t>Electric Indoor/Outdoor Signs</a:t>
            </a:r>
          </a:p>
          <a:p>
            <a:pPr>
              <a:spcAft>
                <a:spcPts val="205"/>
              </a:spcAft>
            </a:pPr>
            <a:r>
              <a:rPr lang="en-US" sz="1636" dirty="0">
                <a:latin typeface="+mj-lt"/>
                <a:cs typeface="Arial"/>
              </a:rPr>
              <a:t>Kilns</a:t>
            </a:r>
          </a:p>
          <a:p>
            <a:pPr marR="8659">
              <a:spcAft>
                <a:spcPts val="205"/>
              </a:spcAft>
            </a:pPr>
            <a:r>
              <a:rPr lang="en-US" sz="1636" dirty="0">
                <a:latin typeface="+mj-lt"/>
                <a:cs typeface="Arial"/>
              </a:rPr>
              <a:t>Motors for Bleachers, Basketball Hoops</a:t>
            </a:r>
          </a:p>
          <a:p>
            <a:pPr>
              <a:spcBef>
                <a:spcPts val="17"/>
              </a:spcBef>
              <a:spcAft>
                <a:spcPts val="205"/>
              </a:spcAft>
            </a:pPr>
            <a:r>
              <a:rPr lang="en-US" sz="1636" dirty="0">
                <a:latin typeface="+mj-lt"/>
                <a:cs typeface="Arial"/>
              </a:rPr>
              <a:t>Pitching Machines </a:t>
            </a:r>
            <a:r>
              <a:rPr lang="en-US" sz="1364" dirty="0">
                <a:latin typeface="+mj-lt"/>
                <a:cs typeface="Arial"/>
              </a:rPr>
              <a:t>(</a:t>
            </a:r>
            <a:r>
              <a:rPr lang="en-US" sz="1364" i="1" dirty="0">
                <a:latin typeface="+mj-lt"/>
                <a:cs typeface="Arial"/>
              </a:rPr>
              <a:t>i.e., basketball, volleyball, baseball, softball, etc..)</a:t>
            </a:r>
          </a:p>
          <a:p>
            <a:pPr>
              <a:spcAft>
                <a:spcPts val="205"/>
              </a:spcAft>
            </a:pPr>
            <a:r>
              <a:rPr lang="en-US" sz="1636" dirty="0">
                <a:latin typeface="+mj-lt"/>
                <a:cs typeface="Arial"/>
              </a:rPr>
              <a:t>Water Drinking Fountains </a:t>
            </a:r>
            <a:r>
              <a:rPr lang="en-US" sz="1364" i="1" dirty="0">
                <a:latin typeface="+mj-lt"/>
                <a:cs typeface="Arial"/>
              </a:rPr>
              <a:t>(refrigerant &amp; plumbing excluded)</a:t>
            </a:r>
          </a:p>
          <a:p>
            <a:pPr marL="0" indent="0">
              <a:spcAft>
                <a:spcPts val="205"/>
              </a:spcAft>
              <a:buNone/>
            </a:pPr>
            <a:endParaRPr lang="en-US" sz="1364" i="1" dirty="0">
              <a:solidFill>
                <a:schemeClr val="bg1"/>
              </a:solidFill>
              <a:latin typeface="+mj-lt"/>
              <a:cs typeface="Arial"/>
            </a:endParaRPr>
          </a:p>
          <a:p>
            <a:pPr marL="258034">
              <a:lnSpc>
                <a:spcPts val="685"/>
              </a:lnSpc>
            </a:pPr>
            <a:endParaRPr lang="en-US" sz="1636" dirty="0">
              <a:latin typeface="+mj-lt"/>
              <a:cs typeface="Arial"/>
            </a:endParaRPr>
          </a:p>
          <a:p>
            <a:endParaRPr lang="en-US" dirty="0">
              <a:latin typeface="+mj-lt"/>
            </a:endParaRPr>
          </a:p>
        </p:txBody>
      </p:sp>
      <p:pic>
        <p:nvPicPr>
          <p:cNvPr id="4" name="Picture 3" descr="Logo&#10;&#10;Description automatically generated">
            <a:extLst>
              <a:ext uri="{FF2B5EF4-FFF2-40B4-BE49-F238E27FC236}">
                <a16:creationId xmlns:a16="http://schemas.microsoft.com/office/drawing/2014/main" id="{19D3F6AE-56C7-43D5-AC15-5CD5F8FBB894}"/>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260431" y="5803988"/>
            <a:ext cx="1481138" cy="477320"/>
          </a:xfrm>
          <a:prstGeom prst="rect">
            <a:avLst/>
          </a:prstGeom>
        </p:spPr>
      </p:pic>
      <p:pic>
        <p:nvPicPr>
          <p:cNvPr id="5" name="Picture 4">
            <a:extLst>
              <a:ext uri="{FF2B5EF4-FFF2-40B4-BE49-F238E27FC236}">
                <a16:creationId xmlns:a16="http://schemas.microsoft.com/office/drawing/2014/main" id="{42294A15-813D-4E1E-AB72-E761B62CE489}"/>
              </a:ext>
            </a:extLst>
          </p:cNvPr>
          <p:cNvPicPr/>
          <p:nvPr/>
        </p:nvPicPr>
        <p:blipFill>
          <a:blip r:embed="rId3">
            <a:extLst>
              <a:ext uri="{28A0092B-C50C-407E-A947-70E740481C1C}">
                <a14:useLocalDpi xmlns:a14="http://schemas.microsoft.com/office/drawing/2010/main" val="0"/>
              </a:ext>
            </a:extLst>
          </a:blip>
          <a:srcRect/>
          <a:stretch>
            <a:fillRect/>
          </a:stretch>
        </p:blipFill>
        <p:spPr bwMode="auto">
          <a:xfrm>
            <a:off x="311943" y="5494833"/>
            <a:ext cx="762000" cy="810287"/>
          </a:xfrm>
          <a:prstGeom prst="rect">
            <a:avLst/>
          </a:prstGeom>
          <a:noFill/>
        </p:spPr>
      </p:pic>
    </p:spTree>
    <p:extLst>
      <p:ext uri="{BB962C8B-B14F-4D97-AF65-F5344CB8AC3E}">
        <p14:creationId xmlns:p14="http://schemas.microsoft.com/office/powerpoint/2010/main" val="526675204"/>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3000" y="1"/>
            <a:ext cx="6858000" cy="987136"/>
          </a:xfrm>
          <a:solidFill>
            <a:schemeClr val="tx2"/>
          </a:solidFill>
        </p:spPr>
        <p:txBody>
          <a:bodyPr anchor="ctr"/>
          <a:lstStyle/>
          <a:p>
            <a:pPr algn="ctr"/>
            <a:r>
              <a:rPr lang="en-US" sz="2591" dirty="0">
                <a:solidFill>
                  <a:schemeClr val="bg1"/>
                </a:solidFill>
                <a:latin typeface="+mn-lt"/>
                <a:ea typeface="+mn-ea"/>
                <a:cs typeface="+mn-cs"/>
              </a:rPr>
              <a:t>OPTIONAL CATEGORIES</a:t>
            </a:r>
          </a:p>
        </p:txBody>
      </p:sp>
      <p:sp>
        <p:nvSpPr>
          <p:cNvPr id="3" name="Text Placeholder 2"/>
          <p:cNvSpPr>
            <a:spLocks noGrp="1"/>
          </p:cNvSpPr>
          <p:nvPr>
            <p:ph type="body" idx="1"/>
          </p:nvPr>
        </p:nvSpPr>
        <p:spPr>
          <a:xfrm>
            <a:off x="1350818" y="1371600"/>
            <a:ext cx="6442364" cy="4759036"/>
          </a:xfrm>
        </p:spPr>
        <p:txBody>
          <a:bodyPr>
            <a:normAutofit/>
          </a:bodyPr>
          <a:lstStyle/>
          <a:p>
            <a:pPr marL="0" indent="0" algn="ctr">
              <a:spcBef>
                <a:spcPts val="17"/>
              </a:spcBef>
              <a:spcAft>
                <a:spcPts val="205"/>
              </a:spcAft>
              <a:buNone/>
            </a:pPr>
            <a:r>
              <a:rPr lang="en-US" sz="1900" b="1" u="sng" dirty="0">
                <a:latin typeface="+mj-lt"/>
                <a:cs typeface="Arial"/>
              </a:rPr>
              <a:t>Computer Equipment</a:t>
            </a:r>
          </a:p>
          <a:p>
            <a:pPr marL="0" indent="0" algn="ctr">
              <a:spcBef>
                <a:spcPts val="17"/>
              </a:spcBef>
              <a:spcAft>
                <a:spcPts val="205"/>
              </a:spcAft>
              <a:buNone/>
            </a:pPr>
            <a:endParaRPr lang="en-US" sz="682" dirty="0">
              <a:latin typeface="+mj-lt"/>
              <a:cs typeface="Arial"/>
            </a:endParaRPr>
          </a:p>
          <a:p>
            <a:pPr marL="0" indent="0" algn="ctr">
              <a:spcBef>
                <a:spcPts val="17"/>
              </a:spcBef>
              <a:spcAft>
                <a:spcPts val="205"/>
              </a:spcAft>
              <a:buNone/>
            </a:pPr>
            <a:r>
              <a:rPr lang="en-US" sz="1636" dirty="0">
                <a:latin typeface="+mj-lt"/>
                <a:cs typeface="Arial"/>
              </a:rPr>
              <a:t>Laptops/Chromebooks for Staff and Students</a:t>
            </a:r>
          </a:p>
          <a:p>
            <a:pPr marL="0" indent="0" algn="ctr">
              <a:spcBef>
                <a:spcPts val="17"/>
              </a:spcBef>
              <a:spcAft>
                <a:spcPts val="205"/>
              </a:spcAft>
              <a:buNone/>
            </a:pPr>
            <a:r>
              <a:rPr lang="en-US" sz="1636" dirty="0">
                <a:latin typeface="+mj-lt"/>
                <a:cs typeface="Arial"/>
              </a:rPr>
              <a:t>Tablets for Staff and Students</a:t>
            </a:r>
          </a:p>
          <a:p>
            <a:pPr marL="280538" indent="0">
              <a:spcAft>
                <a:spcPts val="205"/>
              </a:spcAft>
              <a:buNone/>
            </a:pPr>
            <a:endParaRPr lang="en-US" sz="1364" dirty="0">
              <a:latin typeface="+mj-lt"/>
              <a:cs typeface="Arial"/>
            </a:endParaRPr>
          </a:p>
          <a:p>
            <a:pPr marL="0" indent="0" algn="ctr">
              <a:spcBef>
                <a:spcPts val="17"/>
              </a:spcBef>
              <a:spcAft>
                <a:spcPts val="205"/>
              </a:spcAft>
              <a:buNone/>
            </a:pPr>
            <a:r>
              <a:rPr lang="en-US" sz="1900" b="1" u="sng" dirty="0">
                <a:cs typeface="Arial"/>
              </a:rPr>
              <a:t>Copiers </a:t>
            </a:r>
          </a:p>
          <a:p>
            <a:pPr marL="0" indent="0" algn="ctr">
              <a:spcBef>
                <a:spcPts val="17"/>
              </a:spcBef>
              <a:spcAft>
                <a:spcPts val="205"/>
              </a:spcAft>
              <a:buNone/>
            </a:pPr>
            <a:endParaRPr lang="en-US" sz="1600" b="1" u="sng" dirty="0">
              <a:cs typeface="Arial"/>
            </a:endParaRPr>
          </a:p>
          <a:p>
            <a:pPr marL="0" indent="0" algn="ctr">
              <a:spcBef>
                <a:spcPts val="17"/>
              </a:spcBef>
              <a:spcAft>
                <a:spcPts val="205"/>
              </a:spcAft>
              <a:buNone/>
            </a:pPr>
            <a:r>
              <a:rPr lang="en-US" sz="1900" b="1" u="sng" dirty="0">
                <a:cs typeface="Arial"/>
              </a:rPr>
              <a:t>Walk-In Coolers/Freezers</a:t>
            </a:r>
          </a:p>
          <a:p>
            <a:pPr marL="0" indent="0" algn="ctr">
              <a:spcBef>
                <a:spcPts val="17"/>
              </a:spcBef>
              <a:spcAft>
                <a:spcPts val="205"/>
              </a:spcAft>
              <a:buNone/>
            </a:pPr>
            <a:endParaRPr lang="en-US" sz="500" dirty="0">
              <a:cs typeface="Arial"/>
            </a:endParaRPr>
          </a:p>
          <a:p>
            <a:pPr marL="280538" indent="0">
              <a:spcAft>
                <a:spcPts val="205"/>
              </a:spcAft>
              <a:buNone/>
            </a:pPr>
            <a:endParaRPr lang="en-US" sz="1364" dirty="0">
              <a:latin typeface="+mj-lt"/>
              <a:cs typeface="Arial"/>
            </a:endParaRPr>
          </a:p>
          <a:p>
            <a:pPr marL="0" indent="0" algn="ctr">
              <a:spcBef>
                <a:spcPts val="17"/>
              </a:spcBef>
              <a:spcAft>
                <a:spcPts val="205"/>
              </a:spcAft>
              <a:buNone/>
            </a:pPr>
            <a:r>
              <a:rPr lang="en-US" sz="1900" b="1" u="sng" dirty="0" err="1">
                <a:cs typeface="Arial"/>
              </a:rPr>
              <a:t>Manlifts</a:t>
            </a:r>
            <a:endParaRPr lang="en-US" sz="1900" b="1" u="sng" dirty="0">
              <a:cs typeface="Arial"/>
            </a:endParaRPr>
          </a:p>
          <a:p>
            <a:pPr marL="0" indent="0" algn="ctr">
              <a:spcBef>
                <a:spcPts val="17"/>
              </a:spcBef>
              <a:spcAft>
                <a:spcPts val="205"/>
              </a:spcAft>
              <a:buNone/>
            </a:pPr>
            <a:endParaRPr lang="en-US" sz="500" dirty="0">
              <a:cs typeface="Arial"/>
            </a:endParaRPr>
          </a:p>
          <a:p>
            <a:pPr marL="0" indent="0" algn="ctr">
              <a:spcBef>
                <a:spcPts val="17"/>
              </a:spcBef>
              <a:spcAft>
                <a:spcPts val="205"/>
              </a:spcAft>
              <a:buNone/>
            </a:pPr>
            <a:endParaRPr lang="en-US" sz="1600" b="1" u="sng" dirty="0">
              <a:cs typeface="Arial"/>
            </a:endParaRPr>
          </a:p>
          <a:p>
            <a:pPr marL="0" indent="0" algn="ctr">
              <a:spcBef>
                <a:spcPts val="17"/>
              </a:spcBef>
              <a:spcAft>
                <a:spcPts val="205"/>
              </a:spcAft>
              <a:buNone/>
            </a:pPr>
            <a:r>
              <a:rPr lang="en-US" sz="1900" b="1" u="sng" dirty="0">
                <a:cs typeface="Arial"/>
              </a:rPr>
              <a:t>Outdoor Building &amp; Grounds Riding Equipment:</a:t>
            </a:r>
          </a:p>
          <a:p>
            <a:pPr marL="0" indent="0" algn="ctr">
              <a:spcBef>
                <a:spcPts val="17"/>
              </a:spcBef>
              <a:spcAft>
                <a:spcPts val="205"/>
              </a:spcAft>
              <a:buNone/>
            </a:pPr>
            <a:endParaRPr lang="en-US" sz="500" dirty="0">
              <a:cs typeface="Arial"/>
            </a:endParaRPr>
          </a:p>
          <a:p>
            <a:pPr marL="0" indent="0" algn="ctr">
              <a:spcBef>
                <a:spcPts val="17"/>
              </a:spcBef>
              <a:spcAft>
                <a:spcPts val="205"/>
              </a:spcAft>
              <a:buNone/>
            </a:pPr>
            <a:r>
              <a:rPr lang="en-US" sz="1640" dirty="0">
                <a:cs typeface="Arial"/>
              </a:rPr>
              <a:t>Riding Mowers</a:t>
            </a:r>
          </a:p>
          <a:p>
            <a:pPr marL="0" indent="0" algn="ctr">
              <a:spcBef>
                <a:spcPts val="17"/>
              </a:spcBef>
              <a:spcAft>
                <a:spcPts val="205"/>
              </a:spcAft>
              <a:buNone/>
            </a:pPr>
            <a:r>
              <a:rPr lang="en-US" sz="1640" dirty="0">
                <a:cs typeface="Arial"/>
              </a:rPr>
              <a:t>Riding Field Line Stripers</a:t>
            </a:r>
          </a:p>
          <a:p>
            <a:pPr marL="0" indent="0" algn="ctr">
              <a:spcBef>
                <a:spcPts val="17"/>
              </a:spcBef>
              <a:spcAft>
                <a:spcPts val="205"/>
              </a:spcAft>
              <a:buNone/>
            </a:pPr>
            <a:r>
              <a:rPr lang="en-US" sz="1640" dirty="0">
                <a:cs typeface="Arial"/>
              </a:rPr>
              <a:t>(no licensed vehicles)</a:t>
            </a:r>
          </a:p>
          <a:p>
            <a:pPr marL="0" indent="0" algn="ctr">
              <a:spcBef>
                <a:spcPts val="17"/>
              </a:spcBef>
              <a:spcAft>
                <a:spcPts val="205"/>
              </a:spcAft>
              <a:buNone/>
            </a:pPr>
            <a:endParaRPr lang="en-US" sz="1600" b="1" u="sng" dirty="0">
              <a:cs typeface="Arial"/>
            </a:endParaRPr>
          </a:p>
        </p:txBody>
      </p:sp>
      <p:pic>
        <p:nvPicPr>
          <p:cNvPr id="6" name="Picture 5" descr="Logo&#10;&#10;Description automatically generated">
            <a:extLst>
              <a:ext uri="{FF2B5EF4-FFF2-40B4-BE49-F238E27FC236}">
                <a16:creationId xmlns:a16="http://schemas.microsoft.com/office/drawing/2014/main" id="{CA35D3A8-76AA-4036-87E6-FDEBA602563A}"/>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260431" y="5803988"/>
            <a:ext cx="1481138" cy="477320"/>
          </a:xfrm>
          <a:prstGeom prst="rect">
            <a:avLst/>
          </a:prstGeom>
        </p:spPr>
      </p:pic>
      <p:pic>
        <p:nvPicPr>
          <p:cNvPr id="7" name="Picture 6">
            <a:extLst>
              <a:ext uri="{FF2B5EF4-FFF2-40B4-BE49-F238E27FC236}">
                <a16:creationId xmlns:a16="http://schemas.microsoft.com/office/drawing/2014/main" id="{5B141089-ADD8-4303-9C56-625002576D3D}"/>
              </a:ext>
            </a:extLst>
          </p:cNvPr>
          <p:cNvPicPr/>
          <p:nvPr/>
        </p:nvPicPr>
        <p:blipFill>
          <a:blip r:embed="rId3">
            <a:extLst>
              <a:ext uri="{28A0092B-C50C-407E-A947-70E740481C1C}">
                <a14:useLocalDpi xmlns:a14="http://schemas.microsoft.com/office/drawing/2010/main" val="0"/>
              </a:ext>
            </a:extLst>
          </a:blip>
          <a:srcRect/>
          <a:stretch>
            <a:fillRect/>
          </a:stretch>
        </p:blipFill>
        <p:spPr bwMode="auto">
          <a:xfrm>
            <a:off x="311943" y="5494833"/>
            <a:ext cx="762000" cy="810287"/>
          </a:xfrm>
          <a:prstGeom prst="rect">
            <a:avLst/>
          </a:prstGeom>
          <a:noFill/>
        </p:spPr>
      </p:pic>
    </p:spTree>
    <p:extLst>
      <p:ext uri="{BB962C8B-B14F-4D97-AF65-F5344CB8AC3E}">
        <p14:creationId xmlns:p14="http://schemas.microsoft.com/office/powerpoint/2010/main" val="191855901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a:xfrm>
            <a:off x="1066800" y="3048000"/>
            <a:ext cx="6934200" cy="2849563"/>
          </a:xfrm>
        </p:spPr>
        <p:txBody>
          <a:bodyPr>
            <a:normAutofit/>
          </a:bodyPr>
          <a:lstStyle/>
          <a:p>
            <a:pPr marL="0" indent="0" algn="ctr">
              <a:buNone/>
            </a:pPr>
            <a:r>
              <a:rPr lang="en-US" sz="4400" dirty="0">
                <a:solidFill>
                  <a:srgbClr val="25408F"/>
                </a:solidFill>
              </a:rPr>
              <a:t>What is the </a:t>
            </a:r>
            <a:br>
              <a:rPr lang="en-US" sz="4400" dirty="0">
                <a:solidFill>
                  <a:srgbClr val="25408F"/>
                </a:solidFill>
              </a:rPr>
            </a:br>
            <a:r>
              <a:rPr lang="en-US" sz="4400" dirty="0">
                <a:solidFill>
                  <a:srgbClr val="25408F"/>
                </a:solidFill>
              </a:rPr>
              <a:t>Equipment Maintenance Program?</a:t>
            </a:r>
          </a:p>
        </p:txBody>
      </p:sp>
      <p:sp>
        <p:nvSpPr>
          <p:cNvPr id="4" name="Slide Number Placeholder 3"/>
          <p:cNvSpPr>
            <a:spLocks noGrp="1"/>
          </p:cNvSpPr>
          <p:nvPr>
            <p:ph type="sldNum" sz="quarter" idx="12"/>
          </p:nvPr>
        </p:nvSpPr>
        <p:spPr/>
        <p:txBody>
          <a:bodyPr/>
          <a:lstStyle/>
          <a:p>
            <a:fld id="{7E3A9E86-4CC3-4959-A751-C33E618564A4}" type="slidenum">
              <a:rPr lang="en-US" smtClean="0"/>
              <a:t>4</a:t>
            </a:fld>
            <a:endParaRPr lang="en-US" dirty="0"/>
          </a:p>
        </p:txBody>
      </p:sp>
      <p:pic>
        <p:nvPicPr>
          <p:cNvPr id="5" name="Picture 4"/>
          <p:cNvPicPr>
            <a:picLocks noChangeAspect="1"/>
          </p:cNvPicPr>
          <p:nvPr/>
        </p:nvPicPr>
        <p:blipFill>
          <a:blip r:embed="rId3"/>
          <a:stretch>
            <a:fillRect/>
          </a:stretch>
        </p:blipFill>
        <p:spPr>
          <a:xfrm>
            <a:off x="27992" y="246646"/>
            <a:ext cx="9144000" cy="2855763"/>
          </a:xfrm>
          <a:prstGeom prst="rect">
            <a:avLst/>
          </a:prstGeom>
        </p:spPr>
      </p:pic>
    </p:spTree>
    <p:extLst>
      <p:ext uri="{BB962C8B-B14F-4D97-AF65-F5344CB8AC3E}">
        <p14:creationId xmlns:p14="http://schemas.microsoft.com/office/powerpoint/2010/main" val="3153073862"/>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object 6"/>
          <p:cNvSpPr txBox="1"/>
          <p:nvPr/>
        </p:nvSpPr>
        <p:spPr>
          <a:xfrm>
            <a:off x="1402773" y="935182"/>
            <a:ext cx="6338454" cy="5030932"/>
          </a:xfrm>
          <a:prstGeom prst="rect">
            <a:avLst/>
          </a:prstGeom>
        </p:spPr>
        <p:txBody>
          <a:bodyPr vert="horz" wrap="square" lIns="0" tIns="0" rIns="0" bIns="0" rtlCol="0">
            <a:noAutofit/>
          </a:bodyPr>
          <a:lstStyle/>
          <a:p>
            <a:pPr marL="242448" marR="61045">
              <a:lnSpc>
                <a:spcPct val="116900"/>
              </a:lnSpc>
              <a:buClr>
                <a:srgbClr val="7B973E"/>
              </a:buClr>
              <a:tabLst>
                <a:tab pos="475804" algn="l"/>
              </a:tabLst>
            </a:pPr>
            <a:endParaRPr sz="682" dirty="0"/>
          </a:p>
        </p:txBody>
      </p:sp>
      <p:sp>
        <p:nvSpPr>
          <p:cNvPr id="9" name="object 4"/>
          <p:cNvSpPr/>
          <p:nvPr/>
        </p:nvSpPr>
        <p:spPr>
          <a:xfrm>
            <a:off x="1142999" y="0"/>
            <a:ext cx="6858000" cy="1039087"/>
          </a:xfrm>
          <a:custGeom>
            <a:avLst/>
            <a:gdLst/>
            <a:ahLst/>
            <a:cxnLst/>
            <a:rect l="l" t="t" r="r" b="b"/>
            <a:pathLst>
              <a:path w="7764779" h="1056125">
                <a:moveTo>
                  <a:pt x="0" y="1056125"/>
                </a:moveTo>
                <a:lnTo>
                  <a:pt x="7764779" y="1056125"/>
                </a:lnTo>
                <a:lnTo>
                  <a:pt x="7764779" y="0"/>
                </a:lnTo>
                <a:lnTo>
                  <a:pt x="0" y="0"/>
                </a:lnTo>
                <a:lnTo>
                  <a:pt x="0" y="1056125"/>
                </a:lnTo>
                <a:close/>
              </a:path>
            </a:pathLst>
          </a:custGeom>
          <a:solidFill>
            <a:schemeClr val="tx2"/>
          </a:solidFill>
        </p:spPr>
        <p:txBody>
          <a:bodyPr wrap="square" lIns="0" tIns="0" rIns="0" bIns="0" rtlCol="0" anchor="ctr">
            <a:noAutofit/>
          </a:bodyPr>
          <a:lstStyle/>
          <a:p>
            <a:pPr algn="ctr"/>
            <a:r>
              <a:rPr lang="en-US" sz="2591" b="1" dirty="0">
                <a:solidFill>
                  <a:schemeClr val="bg1"/>
                </a:solidFill>
              </a:rPr>
              <a:t>Environmental Control Coverage</a:t>
            </a:r>
          </a:p>
          <a:p>
            <a:pPr algn="ctr"/>
            <a:r>
              <a:rPr lang="en-US" sz="1636" b="1" dirty="0">
                <a:solidFill>
                  <a:schemeClr val="bg1"/>
                </a:solidFill>
              </a:rPr>
              <a:t>(HVAC Coverage)</a:t>
            </a:r>
          </a:p>
        </p:txBody>
      </p:sp>
      <p:sp>
        <p:nvSpPr>
          <p:cNvPr id="10" name="Rectangle 9"/>
          <p:cNvSpPr/>
          <p:nvPr/>
        </p:nvSpPr>
        <p:spPr>
          <a:xfrm>
            <a:off x="1272886" y="1519065"/>
            <a:ext cx="3429000" cy="3323987"/>
          </a:xfrm>
          <a:prstGeom prst="rect">
            <a:avLst/>
          </a:prstGeom>
        </p:spPr>
        <p:txBody>
          <a:bodyPr>
            <a:spAutoFit/>
          </a:bodyPr>
          <a:lstStyle/>
          <a:p>
            <a:r>
              <a:rPr lang="en-US" sz="1400" dirty="0">
                <a:solidFill>
                  <a:srgbClr val="000000"/>
                </a:solidFill>
                <a:latin typeface="+mj-lt"/>
              </a:rPr>
              <a:t> Actuators </a:t>
            </a:r>
          </a:p>
          <a:p>
            <a:r>
              <a:rPr lang="en-US" sz="1400" dirty="0">
                <a:solidFill>
                  <a:srgbClr val="000000"/>
                </a:solidFill>
                <a:latin typeface="+mj-lt"/>
              </a:rPr>
              <a:t> Bearings </a:t>
            </a:r>
          </a:p>
          <a:p>
            <a:r>
              <a:rPr lang="en-US" sz="1400" dirty="0">
                <a:solidFill>
                  <a:srgbClr val="000000"/>
                </a:solidFill>
                <a:latin typeface="+mj-lt"/>
              </a:rPr>
              <a:t> Circuit Boards </a:t>
            </a:r>
          </a:p>
          <a:p>
            <a:r>
              <a:rPr lang="en-US" sz="1400" dirty="0">
                <a:solidFill>
                  <a:srgbClr val="000000"/>
                </a:solidFill>
                <a:latin typeface="+mj-lt"/>
              </a:rPr>
              <a:t> Compressors </a:t>
            </a:r>
          </a:p>
          <a:p>
            <a:r>
              <a:rPr lang="en-US" sz="1400" dirty="0">
                <a:solidFill>
                  <a:srgbClr val="000000"/>
                </a:solidFill>
                <a:latin typeface="+mj-lt"/>
              </a:rPr>
              <a:t> Contactors </a:t>
            </a:r>
          </a:p>
          <a:p>
            <a:r>
              <a:rPr lang="en-US" sz="1400" dirty="0">
                <a:solidFill>
                  <a:srgbClr val="000000"/>
                </a:solidFill>
                <a:latin typeface="+mj-lt"/>
              </a:rPr>
              <a:t> Controllers </a:t>
            </a:r>
          </a:p>
          <a:p>
            <a:r>
              <a:rPr lang="en-US" sz="1400" dirty="0">
                <a:solidFill>
                  <a:srgbClr val="000000"/>
                </a:solidFill>
                <a:latin typeface="+mj-lt"/>
              </a:rPr>
              <a:t> Control Center </a:t>
            </a:r>
          </a:p>
          <a:p>
            <a:r>
              <a:rPr lang="en-US" sz="1400" dirty="0">
                <a:solidFill>
                  <a:srgbClr val="000000"/>
                </a:solidFill>
                <a:latin typeface="+mj-lt"/>
              </a:rPr>
              <a:t> Control Panel </a:t>
            </a:r>
          </a:p>
          <a:p>
            <a:r>
              <a:rPr lang="en-US" sz="1400" dirty="0">
                <a:solidFill>
                  <a:srgbClr val="000000"/>
                </a:solidFill>
                <a:latin typeface="+mj-lt"/>
              </a:rPr>
              <a:t> Control &amp; Safety </a:t>
            </a:r>
          </a:p>
          <a:p>
            <a:r>
              <a:rPr lang="en-US" sz="1400" dirty="0">
                <a:solidFill>
                  <a:srgbClr val="000000"/>
                </a:solidFill>
                <a:latin typeface="+mj-lt"/>
              </a:rPr>
              <a:t> Couplers </a:t>
            </a:r>
          </a:p>
          <a:p>
            <a:r>
              <a:rPr lang="en-US" sz="1400" dirty="0">
                <a:solidFill>
                  <a:srgbClr val="000000"/>
                </a:solidFill>
                <a:latin typeface="+mj-lt"/>
              </a:rPr>
              <a:t> Dampers (</a:t>
            </a:r>
            <a:r>
              <a:rPr lang="en-US" sz="1000" dirty="0">
                <a:solidFill>
                  <a:srgbClr val="000000"/>
                </a:solidFill>
                <a:latin typeface="+mj-lt"/>
              </a:rPr>
              <a:t>only electronic components</a:t>
            </a:r>
            <a:r>
              <a:rPr lang="en-US" sz="1400" dirty="0">
                <a:solidFill>
                  <a:srgbClr val="000000"/>
                </a:solidFill>
                <a:latin typeface="+mj-lt"/>
              </a:rPr>
              <a:t>) </a:t>
            </a:r>
          </a:p>
          <a:p>
            <a:r>
              <a:rPr lang="en-US" sz="1400" dirty="0">
                <a:solidFill>
                  <a:srgbClr val="000000"/>
                </a:solidFill>
                <a:latin typeface="+mj-lt"/>
              </a:rPr>
              <a:t> Electrical Disconnect </a:t>
            </a:r>
          </a:p>
          <a:p>
            <a:r>
              <a:rPr lang="en-US" sz="1400" dirty="0">
                <a:solidFill>
                  <a:srgbClr val="000000"/>
                </a:solidFill>
                <a:latin typeface="+mj-lt"/>
              </a:rPr>
              <a:t> Eliminators </a:t>
            </a:r>
          </a:p>
          <a:p>
            <a:r>
              <a:rPr lang="en-US" sz="1400" dirty="0">
                <a:solidFill>
                  <a:srgbClr val="000000"/>
                </a:solidFill>
                <a:latin typeface="+mj-lt"/>
              </a:rPr>
              <a:t> Factory Installed Variable Speed Drives </a:t>
            </a:r>
          </a:p>
          <a:p>
            <a:r>
              <a:rPr lang="en-US" sz="1400" dirty="0">
                <a:solidFill>
                  <a:srgbClr val="000000"/>
                </a:solidFill>
                <a:latin typeface="+mj-lt"/>
              </a:rPr>
              <a:t> Fans (</a:t>
            </a:r>
            <a:r>
              <a:rPr lang="en-US" sz="1000" dirty="0">
                <a:solidFill>
                  <a:srgbClr val="000000"/>
                </a:solidFill>
                <a:latin typeface="+mj-lt"/>
              </a:rPr>
              <a:t>some fans are excluded, see below</a:t>
            </a:r>
            <a:r>
              <a:rPr lang="en-US" sz="1400" dirty="0">
                <a:solidFill>
                  <a:srgbClr val="000000"/>
                </a:solidFill>
                <a:latin typeface="+mj-lt"/>
              </a:rPr>
              <a:t>) </a:t>
            </a:r>
          </a:p>
        </p:txBody>
      </p:sp>
      <p:sp>
        <p:nvSpPr>
          <p:cNvPr id="11" name="Rectangle 10"/>
          <p:cNvSpPr/>
          <p:nvPr/>
        </p:nvSpPr>
        <p:spPr>
          <a:xfrm>
            <a:off x="4831773" y="1572305"/>
            <a:ext cx="3429000" cy="3323987"/>
          </a:xfrm>
          <a:prstGeom prst="rect">
            <a:avLst/>
          </a:prstGeom>
        </p:spPr>
        <p:txBody>
          <a:bodyPr>
            <a:spAutoFit/>
          </a:bodyPr>
          <a:lstStyle/>
          <a:p>
            <a:r>
              <a:rPr lang="en-US" sz="1400" dirty="0">
                <a:solidFill>
                  <a:srgbClr val="000000"/>
                </a:solidFill>
                <a:latin typeface="+mj-lt"/>
              </a:rPr>
              <a:t> Flow Switches </a:t>
            </a:r>
          </a:p>
          <a:p>
            <a:r>
              <a:rPr lang="en-US" sz="1400" dirty="0">
                <a:solidFill>
                  <a:srgbClr val="000000"/>
                </a:solidFill>
                <a:latin typeface="+mj-lt"/>
              </a:rPr>
              <a:t> Gauges </a:t>
            </a:r>
          </a:p>
          <a:p>
            <a:r>
              <a:rPr lang="en-US" sz="1400" dirty="0">
                <a:solidFill>
                  <a:srgbClr val="000000"/>
                </a:solidFill>
                <a:latin typeface="+mj-lt"/>
              </a:rPr>
              <a:t> Impellers </a:t>
            </a:r>
          </a:p>
          <a:p>
            <a:r>
              <a:rPr lang="en-US" sz="1400" dirty="0">
                <a:solidFill>
                  <a:srgbClr val="000000"/>
                </a:solidFill>
                <a:latin typeface="+mj-lt"/>
              </a:rPr>
              <a:t> Lubrication Pumps </a:t>
            </a:r>
          </a:p>
          <a:p>
            <a:r>
              <a:rPr lang="en-US" sz="1400" dirty="0">
                <a:solidFill>
                  <a:srgbClr val="000000"/>
                </a:solidFill>
                <a:latin typeface="+mj-lt"/>
              </a:rPr>
              <a:t> Motors </a:t>
            </a:r>
          </a:p>
          <a:p>
            <a:r>
              <a:rPr lang="en-US" sz="1400" dirty="0">
                <a:solidFill>
                  <a:srgbClr val="000000"/>
                </a:solidFill>
                <a:latin typeface="+mj-lt"/>
              </a:rPr>
              <a:t> Positioners </a:t>
            </a:r>
          </a:p>
          <a:p>
            <a:r>
              <a:rPr lang="en-US" sz="1400" dirty="0">
                <a:solidFill>
                  <a:srgbClr val="000000"/>
                </a:solidFill>
                <a:latin typeface="+mj-lt"/>
              </a:rPr>
              <a:t> Pressure Sensors </a:t>
            </a:r>
          </a:p>
          <a:p>
            <a:r>
              <a:rPr lang="en-US" sz="1400" dirty="0">
                <a:solidFill>
                  <a:srgbClr val="000000"/>
                </a:solidFill>
                <a:latin typeface="+mj-lt"/>
              </a:rPr>
              <a:t> Pulleys </a:t>
            </a:r>
          </a:p>
          <a:p>
            <a:r>
              <a:rPr lang="en-US" sz="1400" dirty="0">
                <a:solidFill>
                  <a:srgbClr val="000000"/>
                </a:solidFill>
                <a:latin typeface="+mj-lt"/>
              </a:rPr>
              <a:t> Purge Units </a:t>
            </a:r>
          </a:p>
          <a:p>
            <a:r>
              <a:rPr lang="en-US" sz="1400" dirty="0">
                <a:solidFill>
                  <a:srgbClr val="000000"/>
                </a:solidFill>
                <a:latin typeface="+mj-lt"/>
              </a:rPr>
              <a:t> Relays </a:t>
            </a:r>
          </a:p>
          <a:p>
            <a:r>
              <a:rPr lang="en-US" sz="1400" dirty="0">
                <a:solidFill>
                  <a:srgbClr val="000000"/>
                </a:solidFill>
                <a:latin typeface="+mj-lt"/>
              </a:rPr>
              <a:t> Thermal Expansion Valve </a:t>
            </a:r>
          </a:p>
          <a:p>
            <a:r>
              <a:rPr lang="en-US" sz="1400" dirty="0">
                <a:solidFill>
                  <a:srgbClr val="000000"/>
                </a:solidFill>
                <a:latin typeface="+mj-lt"/>
              </a:rPr>
              <a:t> Thermostats &amp; Sensors </a:t>
            </a:r>
          </a:p>
          <a:p>
            <a:r>
              <a:rPr lang="en-US" sz="1400" dirty="0">
                <a:solidFill>
                  <a:srgbClr val="000000"/>
                </a:solidFill>
                <a:latin typeface="+mj-lt"/>
              </a:rPr>
              <a:t> Valves (electronically controlled) </a:t>
            </a:r>
          </a:p>
          <a:p>
            <a:r>
              <a:rPr lang="en-US" sz="1400" dirty="0">
                <a:solidFill>
                  <a:srgbClr val="000000"/>
                </a:solidFill>
                <a:latin typeface="+mj-lt"/>
              </a:rPr>
              <a:t> Vanes </a:t>
            </a:r>
          </a:p>
          <a:p>
            <a:r>
              <a:rPr lang="en-US" sz="1400" dirty="0">
                <a:solidFill>
                  <a:srgbClr val="000000"/>
                </a:solidFill>
                <a:latin typeface="+mj-lt"/>
              </a:rPr>
              <a:t> Zone Control </a:t>
            </a:r>
          </a:p>
        </p:txBody>
      </p:sp>
      <p:sp>
        <p:nvSpPr>
          <p:cNvPr id="5" name="Rectangle 4"/>
          <p:cNvSpPr/>
          <p:nvPr/>
        </p:nvSpPr>
        <p:spPr>
          <a:xfrm>
            <a:off x="1246909" y="1228373"/>
            <a:ext cx="5697682" cy="281167"/>
          </a:xfrm>
          <a:prstGeom prst="rect">
            <a:avLst/>
          </a:prstGeom>
        </p:spPr>
        <p:txBody>
          <a:bodyPr wrap="square">
            <a:spAutoFit/>
          </a:bodyPr>
          <a:lstStyle/>
          <a:p>
            <a:r>
              <a:rPr lang="en-US" sz="1227" b="1" dirty="0">
                <a:solidFill>
                  <a:srgbClr val="000000"/>
                </a:solidFill>
                <a:latin typeface="Barlow Condensed Medium"/>
              </a:rPr>
              <a:t>Coverage is only intended for electronic type equipment and may include: </a:t>
            </a:r>
            <a:endParaRPr lang="en-US" sz="1227" b="1" dirty="0"/>
          </a:p>
        </p:txBody>
      </p:sp>
      <p:sp>
        <p:nvSpPr>
          <p:cNvPr id="12" name="Rectangle 11"/>
          <p:cNvSpPr/>
          <p:nvPr/>
        </p:nvSpPr>
        <p:spPr>
          <a:xfrm>
            <a:off x="1246909" y="4959057"/>
            <a:ext cx="6134967" cy="1077218"/>
          </a:xfrm>
          <a:prstGeom prst="rect">
            <a:avLst/>
          </a:prstGeom>
        </p:spPr>
        <p:txBody>
          <a:bodyPr wrap="square">
            <a:spAutoFit/>
          </a:bodyPr>
          <a:lstStyle/>
          <a:p>
            <a:r>
              <a:rPr lang="en-US" sz="1600" b="1" dirty="0">
                <a:solidFill>
                  <a:srgbClr val="000000"/>
                </a:solidFill>
                <a:latin typeface="+mj-lt"/>
              </a:rPr>
              <a:t>Exclusions include, but are not limited to: </a:t>
            </a:r>
          </a:p>
          <a:p>
            <a:r>
              <a:rPr lang="en-US" sz="1200" dirty="0">
                <a:solidFill>
                  <a:srgbClr val="000000"/>
                </a:solidFill>
                <a:latin typeface="+mj-lt"/>
              </a:rPr>
              <a:t>Ductwork, Piping, Plumbing, Plumbing Fixtures, Mechanical Valves, Heat Exchangers, Coils, Refrigerant, Refrigerant Leaks, Hazmat Exhaust Fans/Kitchen Hood Type Exhaust Systems, Water Treatment, Chemicals, Chiller and Water Vessels, Boilers, Vessel-Type Equipment, Non-Factory-Installed Components, Crane and Lift Rentals</a:t>
            </a:r>
            <a:endParaRPr lang="en-US" sz="1200" dirty="0">
              <a:latin typeface="+mj-lt"/>
            </a:endParaRPr>
          </a:p>
        </p:txBody>
      </p:sp>
      <p:pic>
        <p:nvPicPr>
          <p:cNvPr id="14" name="Picture 13" descr="Logo&#10;&#10;Description automatically generated">
            <a:extLst>
              <a:ext uri="{FF2B5EF4-FFF2-40B4-BE49-F238E27FC236}">
                <a16:creationId xmlns:a16="http://schemas.microsoft.com/office/drawing/2014/main" id="{04A27C42-3A59-4314-BDB5-3579CAAD59A3}"/>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260431" y="5803988"/>
            <a:ext cx="1481138" cy="477320"/>
          </a:xfrm>
          <a:prstGeom prst="rect">
            <a:avLst/>
          </a:prstGeom>
        </p:spPr>
      </p:pic>
      <p:pic>
        <p:nvPicPr>
          <p:cNvPr id="15" name="Picture 14">
            <a:extLst>
              <a:ext uri="{FF2B5EF4-FFF2-40B4-BE49-F238E27FC236}">
                <a16:creationId xmlns:a16="http://schemas.microsoft.com/office/drawing/2014/main" id="{CAE604D8-62AF-48DB-B10B-960F59A32D75}"/>
              </a:ext>
            </a:extLst>
          </p:cNvPr>
          <p:cNvPicPr/>
          <p:nvPr/>
        </p:nvPicPr>
        <p:blipFill>
          <a:blip r:embed="rId3">
            <a:extLst>
              <a:ext uri="{28A0092B-C50C-407E-A947-70E740481C1C}">
                <a14:useLocalDpi xmlns:a14="http://schemas.microsoft.com/office/drawing/2010/main" val="0"/>
              </a:ext>
            </a:extLst>
          </a:blip>
          <a:srcRect/>
          <a:stretch>
            <a:fillRect/>
          </a:stretch>
        </p:blipFill>
        <p:spPr bwMode="auto">
          <a:xfrm>
            <a:off x="311943" y="5494833"/>
            <a:ext cx="762000" cy="810287"/>
          </a:xfrm>
          <a:prstGeom prst="rect">
            <a:avLst/>
          </a:prstGeom>
          <a:noFill/>
        </p:spPr>
      </p:pic>
    </p:spTree>
    <p:extLst>
      <p:ext uri="{BB962C8B-B14F-4D97-AF65-F5344CB8AC3E}">
        <p14:creationId xmlns:p14="http://schemas.microsoft.com/office/powerpoint/2010/main" val="239536056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What is an Equipment Maintenance Insurance Policy?</a:t>
            </a:r>
          </a:p>
        </p:txBody>
      </p:sp>
      <p:sp>
        <p:nvSpPr>
          <p:cNvPr id="3" name="Content Placeholder 2"/>
          <p:cNvSpPr>
            <a:spLocks noGrp="1"/>
          </p:cNvSpPr>
          <p:nvPr>
            <p:ph idx="1"/>
          </p:nvPr>
        </p:nvSpPr>
        <p:spPr>
          <a:xfrm>
            <a:off x="457200" y="1905000"/>
            <a:ext cx="8229600" cy="4221163"/>
          </a:xfrm>
        </p:spPr>
        <p:txBody>
          <a:bodyPr>
            <a:normAutofit fontScale="85000" lnSpcReduction="10000"/>
          </a:bodyPr>
          <a:lstStyle/>
          <a:p>
            <a:r>
              <a:rPr lang="en-US" dirty="0"/>
              <a:t>An insurance policy that pays benefits (claims) for repairing or replacing damaged or broken-down electrical or electronic equipment after a covered incident.</a:t>
            </a:r>
          </a:p>
          <a:p>
            <a:endParaRPr lang="en-US" dirty="0"/>
          </a:p>
          <a:p>
            <a:r>
              <a:rPr lang="en-US" dirty="0"/>
              <a:t>Commercial Property Policies generally cover damage caused by external forces (such as fire or tornado) but generally wouldn’t cover damaged caused by internal forces (such as accidental breakage, mechanical breakdowns, or operator error).</a:t>
            </a:r>
          </a:p>
        </p:txBody>
      </p:sp>
      <p:sp>
        <p:nvSpPr>
          <p:cNvPr id="4" name="Slide Number Placeholder 3"/>
          <p:cNvSpPr>
            <a:spLocks noGrp="1"/>
          </p:cNvSpPr>
          <p:nvPr>
            <p:ph type="sldNum" sz="quarter" idx="12"/>
          </p:nvPr>
        </p:nvSpPr>
        <p:spPr/>
        <p:txBody>
          <a:bodyPr/>
          <a:lstStyle/>
          <a:p>
            <a:fld id="{7E3A9E86-4CC3-4959-A751-C33E618564A4}" type="slidenum">
              <a:rPr lang="en-US" smtClean="0"/>
              <a:t>5</a:t>
            </a:fld>
            <a:endParaRPr lang="en-US" dirty="0"/>
          </a:p>
        </p:txBody>
      </p:sp>
    </p:spTree>
    <p:extLst>
      <p:ext uri="{BB962C8B-B14F-4D97-AF65-F5344CB8AC3E}">
        <p14:creationId xmlns:p14="http://schemas.microsoft.com/office/powerpoint/2010/main" val="409255331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7E3A9E86-4CC3-4959-A751-C33E618564A4}" type="slidenum">
              <a:rPr lang="en-US" smtClean="0"/>
              <a:t>6</a:t>
            </a:fld>
            <a:endParaRPr lang="en-US" dirty="0"/>
          </a:p>
        </p:txBody>
      </p:sp>
      <p:pic>
        <p:nvPicPr>
          <p:cNvPr id="5" name="Picture 4"/>
          <p:cNvPicPr/>
          <p:nvPr/>
        </p:nvPicPr>
        <p:blipFill>
          <a:blip r:embed="rId3"/>
          <a:stretch>
            <a:fillRect/>
          </a:stretch>
        </p:blipFill>
        <p:spPr>
          <a:xfrm>
            <a:off x="2057400" y="1676400"/>
            <a:ext cx="5139862" cy="4533900"/>
          </a:xfrm>
          <a:prstGeom prst="rect">
            <a:avLst/>
          </a:prstGeom>
        </p:spPr>
      </p:pic>
      <p:sp>
        <p:nvSpPr>
          <p:cNvPr id="7" name="Title 1"/>
          <p:cNvSpPr>
            <a:spLocks noGrp="1"/>
          </p:cNvSpPr>
          <p:nvPr>
            <p:ph type="title"/>
          </p:nvPr>
        </p:nvSpPr>
        <p:spPr>
          <a:xfrm>
            <a:off x="457200" y="274638"/>
            <a:ext cx="8229600" cy="1143000"/>
          </a:xfrm>
        </p:spPr>
        <p:txBody>
          <a:bodyPr>
            <a:normAutofit fontScale="90000"/>
          </a:bodyPr>
          <a:lstStyle/>
          <a:p>
            <a:r>
              <a:rPr lang="en-US" dirty="0"/>
              <a:t>What is an Equipment Maintenance Insurance Policy?</a:t>
            </a:r>
          </a:p>
        </p:txBody>
      </p:sp>
    </p:spTree>
    <p:extLst>
      <p:ext uri="{BB962C8B-B14F-4D97-AF65-F5344CB8AC3E}">
        <p14:creationId xmlns:p14="http://schemas.microsoft.com/office/powerpoint/2010/main" val="219293241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What is an Equipment Maintenance Insurance Policy?</a:t>
            </a:r>
          </a:p>
        </p:txBody>
      </p:sp>
      <p:sp>
        <p:nvSpPr>
          <p:cNvPr id="3" name="Content Placeholder 2"/>
          <p:cNvSpPr>
            <a:spLocks noGrp="1"/>
          </p:cNvSpPr>
          <p:nvPr>
            <p:ph idx="1"/>
          </p:nvPr>
        </p:nvSpPr>
        <p:spPr>
          <a:xfrm>
            <a:off x="457200" y="1905000"/>
            <a:ext cx="8229600" cy="4221163"/>
          </a:xfrm>
        </p:spPr>
        <p:txBody>
          <a:bodyPr>
            <a:normAutofit/>
          </a:bodyPr>
          <a:lstStyle/>
          <a:p>
            <a:r>
              <a:rPr lang="en-US" dirty="0"/>
              <a:t>Jester and Specialty Underwriters created this program in 1999 specifically for Iowa K-12 schools. Celebrating our 22</a:t>
            </a:r>
            <a:r>
              <a:rPr lang="en-US" baseline="30000" dirty="0"/>
              <a:t>nd</a:t>
            </a:r>
            <a:r>
              <a:rPr lang="en-US" dirty="0"/>
              <a:t> year. </a:t>
            </a:r>
          </a:p>
          <a:p>
            <a:endParaRPr lang="en-US" dirty="0"/>
          </a:p>
          <a:p>
            <a:r>
              <a:rPr lang="en-US" dirty="0"/>
              <a:t>These types of policies have been around for decades to help people and businesses manage risk. Similar to home warranty or extended warranty maintenance plans. </a:t>
            </a:r>
          </a:p>
        </p:txBody>
      </p:sp>
      <p:sp>
        <p:nvSpPr>
          <p:cNvPr id="4" name="Slide Number Placeholder 3"/>
          <p:cNvSpPr>
            <a:spLocks noGrp="1"/>
          </p:cNvSpPr>
          <p:nvPr>
            <p:ph type="sldNum" sz="quarter" idx="12"/>
          </p:nvPr>
        </p:nvSpPr>
        <p:spPr/>
        <p:txBody>
          <a:bodyPr/>
          <a:lstStyle/>
          <a:p>
            <a:fld id="{7E3A9E86-4CC3-4959-A751-C33E618564A4}" type="slidenum">
              <a:rPr lang="en-US" smtClean="0"/>
              <a:t>7</a:t>
            </a:fld>
            <a:endParaRPr lang="en-US" dirty="0"/>
          </a:p>
        </p:txBody>
      </p:sp>
    </p:spTree>
    <p:extLst>
      <p:ext uri="{BB962C8B-B14F-4D97-AF65-F5344CB8AC3E}">
        <p14:creationId xmlns:p14="http://schemas.microsoft.com/office/powerpoint/2010/main" val="331190448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What is an Equipment Maintenance Insurance Policy?</a:t>
            </a:r>
          </a:p>
        </p:txBody>
      </p:sp>
      <p:sp>
        <p:nvSpPr>
          <p:cNvPr id="3" name="Content Placeholder 2"/>
          <p:cNvSpPr>
            <a:spLocks noGrp="1"/>
          </p:cNvSpPr>
          <p:nvPr>
            <p:ph idx="1"/>
          </p:nvPr>
        </p:nvSpPr>
        <p:spPr>
          <a:xfrm>
            <a:off x="457200" y="1905000"/>
            <a:ext cx="8229600" cy="4221163"/>
          </a:xfrm>
        </p:spPr>
        <p:txBody>
          <a:bodyPr>
            <a:normAutofit fontScale="92500" lnSpcReduction="10000"/>
          </a:bodyPr>
          <a:lstStyle/>
          <a:p>
            <a:r>
              <a:rPr lang="en-US" dirty="0"/>
              <a:t>ISFIS has sponsored the Equipment Maintenance Program offered by Jester Insurance and Specialty Underwriters since ISFIS was first formed.</a:t>
            </a:r>
          </a:p>
          <a:p>
            <a:endParaRPr lang="en-US" dirty="0"/>
          </a:p>
          <a:p>
            <a:r>
              <a:rPr lang="en-US" dirty="0"/>
              <a:t>Jester Insurance works with more than 95% of Iowa public schools on property &amp; casualty insurance (EMC Safety Group), and developed a long-term partner in Specialty Underwriters for their Equipment Maintenance Insurance Program</a:t>
            </a:r>
          </a:p>
          <a:p>
            <a:endParaRPr lang="en-US" dirty="0"/>
          </a:p>
        </p:txBody>
      </p:sp>
      <p:sp>
        <p:nvSpPr>
          <p:cNvPr id="4" name="Slide Number Placeholder 3"/>
          <p:cNvSpPr>
            <a:spLocks noGrp="1"/>
          </p:cNvSpPr>
          <p:nvPr>
            <p:ph type="sldNum" sz="quarter" idx="12"/>
          </p:nvPr>
        </p:nvSpPr>
        <p:spPr/>
        <p:txBody>
          <a:bodyPr/>
          <a:lstStyle/>
          <a:p>
            <a:fld id="{7E3A9E86-4CC3-4959-A751-C33E618564A4}" type="slidenum">
              <a:rPr lang="en-US" smtClean="0"/>
              <a:t>8</a:t>
            </a:fld>
            <a:endParaRPr lang="en-US" dirty="0"/>
          </a:p>
        </p:txBody>
      </p:sp>
    </p:spTree>
    <p:extLst>
      <p:ext uri="{BB962C8B-B14F-4D97-AF65-F5344CB8AC3E}">
        <p14:creationId xmlns:p14="http://schemas.microsoft.com/office/powerpoint/2010/main" val="237998430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8CCE2F-2EFF-4C58-AB9B-3E87F598C8F5}"/>
              </a:ext>
            </a:extLst>
          </p:cNvPr>
          <p:cNvSpPr>
            <a:spLocks noGrp="1"/>
          </p:cNvSpPr>
          <p:nvPr>
            <p:ph type="title"/>
          </p:nvPr>
        </p:nvSpPr>
        <p:spPr/>
        <p:txBody>
          <a:bodyPr>
            <a:normAutofit fontScale="90000"/>
          </a:bodyPr>
          <a:lstStyle/>
          <a:p>
            <a:r>
              <a:rPr lang="en-US" dirty="0"/>
              <a:t>What does the Equipment </a:t>
            </a:r>
            <a:br>
              <a:rPr lang="en-US" dirty="0"/>
            </a:br>
            <a:r>
              <a:rPr lang="en-US" dirty="0"/>
              <a:t>Maintenance Insurance cover?</a:t>
            </a:r>
          </a:p>
        </p:txBody>
      </p:sp>
      <p:sp>
        <p:nvSpPr>
          <p:cNvPr id="4" name="Slide Number Placeholder 3">
            <a:extLst>
              <a:ext uri="{FF2B5EF4-FFF2-40B4-BE49-F238E27FC236}">
                <a16:creationId xmlns:a16="http://schemas.microsoft.com/office/drawing/2014/main" id="{527B42E1-0664-4FF3-832C-B3BB1F3D8B75}"/>
              </a:ext>
            </a:extLst>
          </p:cNvPr>
          <p:cNvSpPr>
            <a:spLocks noGrp="1"/>
          </p:cNvSpPr>
          <p:nvPr>
            <p:ph type="sldNum" sz="quarter" idx="12"/>
          </p:nvPr>
        </p:nvSpPr>
        <p:spPr/>
        <p:txBody>
          <a:bodyPr/>
          <a:lstStyle/>
          <a:p>
            <a:fld id="{7E3A9E86-4CC3-4959-A751-C33E618564A4}" type="slidenum">
              <a:rPr lang="en-US" smtClean="0"/>
              <a:t>9</a:t>
            </a:fld>
            <a:endParaRPr lang="en-US" dirty="0"/>
          </a:p>
        </p:txBody>
      </p:sp>
      <p:pic>
        <p:nvPicPr>
          <p:cNvPr id="5" name="Picture 4"/>
          <p:cNvPicPr>
            <a:picLocks noChangeAspect="1"/>
          </p:cNvPicPr>
          <p:nvPr/>
        </p:nvPicPr>
        <p:blipFill>
          <a:blip r:embed="rId2"/>
          <a:stretch>
            <a:fillRect/>
          </a:stretch>
        </p:blipFill>
        <p:spPr>
          <a:xfrm>
            <a:off x="1714500" y="1723838"/>
            <a:ext cx="694892" cy="792307"/>
          </a:xfrm>
          <a:prstGeom prst="rect">
            <a:avLst/>
          </a:prstGeom>
        </p:spPr>
      </p:pic>
      <p:pic>
        <p:nvPicPr>
          <p:cNvPr id="6" name="Picture 5"/>
          <p:cNvPicPr>
            <a:picLocks noChangeAspect="1"/>
          </p:cNvPicPr>
          <p:nvPr/>
        </p:nvPicPr>
        <p:blipFill>
          <a:blip r:embed="rId3"/>
          <a:stretch>
            <a:fillRect/>
          </a:stretch>
        </p:blipFill>
        <p:spPr>
          <a:xfrm>
            <a:off x="4673275" y="1708278"/>
            <a:ext cx="1155989" cy="870239"/>
          </a:xfrm>
          <a:prstGeom prst="rect">
            <a:avLst/>
          </a:prstGeom>
        </p:spPr>
      </p:pic>
      <p:pic>
        <p:nvPicPr>
          <p:cNvPr id="7" name="Picture 6"/>
          <p:cNvPicPr>
            <a:picLocks noChangeAspect="1"/>
          </p:cNvPicPr>
          <p:nvPr/>
        </p:nvPicPr>
        <p:blipFill>
          <a:blip r:embed="rId4"/>
          <a:stretch>
            <a:fillRect/>
          </a:stretch>
        </p:blipFill>
        <p:spPr>
          <a:xfrm>
            <a:off x="3065318" y="1916024"/>
            <a:ext cx="1181100" cy="1143000"/>
          </a:xfrm>
          <a:prstGeom prst="rect">
            <a:avLst/>
          </a:prstGeom>
        </p:spPr>
      </p:pic>
      <p:pic>
        <p:nvPicPr>
          <p:cNvPr id="8" name="Picture 7"/>
          <p:cNvPicPr>
            <a:picLocks noChangeAspect="1"/>
          </p:cNvPicPr>
          <p:nvPr/>
        </p:nvPicPr>
        <p:blipFill>
          <a:blip r:embed="rId5"/>
          <a:stretch>
            <a:fillRect/>
          </a:stretch>
        </p:blipFill>
        <p:spPr>
          <a:xfrm>
            <a:off x="5301355" y="3784842"/>
            <a:ext cx="448108" cy="824778"/>
          </a:xfrm>
          <a:prstGeom prst="rect">
            <a:avLst/>
          </a:prstGeom>
        </p:spPr>
      </p:pic>
      <p:pic>
        <p:nvPicPr>
          <p:cNvPr id="9" name="Picture 8"/>
          <p:cNvPicPr>
            <a:picLocks noChangeAspect="1"/>
          </p:cNvPicPr>
          <p:nvPr/>
        </p:nvPicPr>
        <p:blipFill>
          <a:blip r:embed="rId6"/>
          <a:stretch>
            <a:fillRect/>
          </a:stretch>
        </p:blipFill>
        <p:spPr>
          <a:xfrm>
            <a:off x="3655869" y="3395987"/>
            <a:ext cx="1018273" cy="1202532"/>
          </a:xfrm>
          <a:prstGeom prst="rect">
            <a:avLst/>
          </a:prstGeom>
        </p:spPr>
      </p:pic>
      <p:pic>
        <p:nvPicPr>
          <p:cNvPr id="10" name="Picture 9"/>
          <p:cNvPicPr>
            <a:picLocks noChangeAspect="1"/>
          </p:cNvPicPr>
          <p:nvPr/>
        </p:nvPicPr>
        <p:blipFill>
          <a:blip r:embed="rId7"/>
          <a:stretch>
            <a:fillRect/>
          </a:stretch>
        </p:blipFill>
        <p:spPr>
          <a:xfrm>
            <a:off x="1440115" y="4596354"/>
            <a:ext cx="1795680" cy="1574473"/>
          </a:xfrm>
          <a:prstGeom prst="rect">
            <a:avLst/>
          </a:prstGeom>
        </p:spPr>
      </p:pic>
      <p:pic>
        <p:nvPicPr>
          <p:cNvPr id="11" name="Picture 10"/>
          <p:cNvPicPr>
            <a:picLocks noChangeAspect="1"/>
          </p:cNvPicPr>
          <p:nvPr/>
        </p:nvPicPr>
        <p:blipFill>
          <a:blip r:embed="rId8"/>
          <a:stretch>
            <a:fillRect/>
          </a:stretch>
        </p:blipFill>
        <p:spPr>
          <a:xfrm>
            <a:off x="3706488" y="4935480"/>
            <a:ext cx="1740909" cy="1390390"/>
          </a:xfrm>
          <a:prstGeom prst="rect">
            <a:avLst/>
          </a:prstGeom>
        </p:spPr>
      </p:pic>
      <p:pic>
        <p:nvPicPr>
          <p:cNvPr id="12" name="Picture 11"/>
          <p:cNvPicPr>
            <a:picLocks noChangeAspect="1"/>
          </p:cNvPicPr>
          <p:nvPr/>
        </p:nvPicPr>
        <p:blipFill>
          <a:blip r:embed="rId9"/>
          <a:stretch>
            <a:fillRect/>
          </a:stretch>
        </p:blipFill>
        <p:spPr>
          <a:xfrm>
            <a:off x="6423683" y="1566149"/>
            <a:ext cx="1017630" cy="1107686"/>
          </a:xfrm>
          <a:prstGeom prst="rect">
            <a:avLst/>
          </a:prstGeom>
        </p:spPr>
      </p:pic>
      <p:pic>
        <p:nvPicPr>
          <p:cNvPr id="13" name="Picture 12"/>
          <p:cNvPicPr>
            <a:picLocks noChangeAspect="1"/>
          </p:cNvPicPr>
          <p:nvPr/>
        </p:nvPicPr>
        <p:blipFill>
          <a:blip r:embed="rId10"/>
          <a:stretch>
            <a:fillRect/>
          </a:stretch>
        </p:blipFill>
        <p:spPr>
          <a:xfrm>
            <a:off x="5464528" y="2790540"/>
            <a:ext cx="844261" cy="798801"/>
          </a:xfrm>
          <a:prstGeom prst="rect">
            <a:avLst/>
          </a:prstGeom>
        </p:spPr>
      </p:pic>
      <p:pic>
        <p:nvPicPr>
          <p:cNvPr id="14" name="Picture 13"/>
          <p:cNvPicPr>
            <a:picLocks noChangeAspect="1"/>
          </p:cNvPicPr>
          <p:nvPr/>
        </p:nvPicPr>
        <p:blipFill>
          <a:blip r:embed="rId11"/>
          <a:stretch>
            <a:fillRect/>
          </a:stretch>
        </p:blipFill>
        <p:spPr>
          <a:xfrm>
            <a:off x="6126213" y="4476550"/>
            <a:ext cx="889722" cy="889722"/>
          </a:xfrm>
          <a:prstGeom prst="rect">
            <a:avLst/>
          </a:prstGeom>
        </p:spPr>
      </p:pic>
      <p:pic>
        <p:nvPicPr>
          <p:cNvPr id="15" name="Picture 14"/>
          <p:cNvPicPr>
            <a:picLocks noChangeAspect="1"/>
          </p:cNvPicPr>
          <p:nvPr/>
        </p:nvPicPr>
        <p:blipFill>
          <a:blip r:embed="rId12"/>
          <a:stretch>
            <a:fillRect/>
          </a:stretch>
        </p:blipFill>
        <p:spPr>
          <a:xfrm>
            <a:off x="6496389" y="5508769"/>
            <a:ext cx="1039091" cy="772824"/>
          </a:xfrm>
          <a:prstGeom prst="rect">
            <a:avLst/>
          </a:prstGeom>
        </p:spPr>
      </p:pic>
      <p:pic>
        <p:nvPicPr>
          <p:cNvPr id="16" name="Picture 15"/>
          <p:cNvPicPr>
            <a:picLocks noChangeAspect="1"/>
          </p:cNvPicPr>
          <p:nvPr/>
        </p:nvPicPr>
        <p:blipFill>
          <a:blip r:embed="rId13"/>
          <a:stretch>
            <a:fillRect/>
          </a:stretch>
        </p:blipFill>
        <p:spPr>
          <a:xfrm>
            <a:off x="6831742" y="3292500"/>
            <a:ext cx="623455" cy="798801"/>
          </a:xfrm>
          <a:prstGeom prst="rect">
            <a:avLst/>
          </a:prstGeom>
        </p:spPr>
      </p:pic>
      <p:pic>
        <p:nvPicPr>
          <p:cNvPr id="17" name="Picture 16"/>
          <p:cNvPicPr>
            <a:picLocks noChangeAspect="1"/>
          </p:cNvPicPr>
          <p:nvPr/>
        </p:nvPicPr>
        <p:blipFill>
          <a:blip r:embed="rId14"/>
          <a:stretch>
            <a:fillRect/>
          </a:stretch>
        </p:blipFill>
        <p:spPr>
          <a:xfrm>
            <a:off x="1631031" y="3059025"/>
            <a:ext cx="1287800" cy="1145763"/>
          </a:xfrm>
          <a:prstGeom prst="rect">
            <a:avLst/>
          </a:prstGeom>
        </p:spPr>
      </p:pic>
    </p:spTree>
    <p:extLst>
      <p:ext uri="{BB962C8B-B14F-4D97-AF65-F5344CB8AC3E}">
        <p14:creationId xmlns:p14="http://schemas.microsoft.com/office/powerpoint/2010/main" val="846733833"/>
      </p:ext>
    </p:extLst>
  </p:cSld>
  <p:clrMapOvr>
    <a:masterClrMapping/>
  </p:clrMapOvr>
</p:sld>
</file>

<file path=ppt/theme/theme1.xml><?xml version="1.0" encoding="utf-8"?>
<a:theme xmlns:a="http://schemas.openxmlformats.org/drawingml/2006/main" name="ISFIS Webinar">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ISFIS PPT Template 7.2014" id="{0D8EC974-D7DF-48B6-B323-28969B090996}" vid="{26FF41F1-B72B-4584-9F8E-CFAEE15A9F78}"/>
    </a:ext>
  </a:extLst>
</a:theme>
</file>

<file path=ppt/theme/theme2.xml><?xml version="1.0" encoding="utf-8"?>
<a:theme xmlns:a="http://schemas.openxmlformats.org/drawingml/2006/main" name="ISFIS-Gree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ISFIS-Green" id="{36109C64-15B0-44C9-A717-F66B6D07A4ED}" vid="{5DA91592-39CB-4BEE-AD6D-C549682993B7}"/>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TM02900769[[fn=Retrospect]]</Template>
  <TotalTime>70768</TotalTime>
  <Words>2233</Words>
  <Application>Microsoft Office PowerPoint</Application>
  <PresentationFormat>On-screen Show (4:3)</PresentationFormat>
  <Paragraphs>440</Paragraphs>
  <Slides>40</Slides>
  <Notes>19</Notes>
  <HiddenSlides>0</HiddenSlides>
  <MMClips>0</MMClips>
  <ScaleCrop>false</ScaleCrop>
  <HeadingPairs>
    <vt:vector size="6" baseType="variant">
      <vt:variant>
        <vt:lpstr>Fonts Used</vt:lpstr>
      </vt:variant>
      <vt:variant>
        <vt:i4>4</vt:i4>
      </vt:variant>
      <vt:variant>
        <vt:lpstr>Theme</vt:lpstr>
      </vt:variant>
      <vt:variant>
        <vt:i4>2</vt:i4>
      </vt:variant>
      <vt:variant>
        <vt:lpstr>Slide Titles</vt:lpstr>
      </vt:variant>
      <vt:variant>
        <vt:i4>40</vt:i4>
      </vt:variant>
    </vt:vector>
  </HeadingPairs>
  <TitlesOfParts>
    <vt:vector size="46" baseType="lpstr">
      <vt:lpstr>Arial</vt:lpstr>
      <vt:lpstr>Barlow Condensed Medium</vt:lpstr>
      <vt:lpstr>Calibri</vt:lpstr>
      <vt:lpstr>Georgia</vt:lpstr>
      <vt:lpstr>ISFIS Webinar</vt:lpstr>
      <vt:lpstr>ISFIS-Green</vt:lpstr>
      <vt:lpstr>April 2022</vt:lpstr>
      <vt:lpstr>SitRep Resources</vt:lpstr>
      <vt:lpstr>Connect with ISFIS</vt:lpstr>
      <vt:lpstr>PowerPoint Presentation</vt:lpstr>
      <vt:lpstr>What is an Equipment Maintenance Insurance Policy?</vt:lpstr>
      <vt:lpstr>What is an Equipment Maintenance Insurance Policy?</vt:lpstr>
      <vt:lpstr>What is an Equipment Maintenance Insurance Policy?</vt:lpstr>
      <vt:lpstr>What is an Equipment Maintenance Insurance Policy?</vt:lpstr>
      <vt:lpstr>What does the Equipment  Maintenance Insurance cover?</vt:lpstr>
      <vt:lpstr>Covered Equipment</vt:lpstr>
      <vt:lpstr>How does it work?</vt:lpstr>
      <vt:lpstr>Equipment Maintenance Insurance</vt:lpstr>
      <vt:lpstr>School Finance Implications</vt:lpstr>
      <vt:lpstr>PowerPoint Presentation</vt:lpstr>
      <vt:lpstr>(1) The policy allows the district to be reimbursement for staff time to  fix covered equipment.</vt:lpstr>
      <vt:lpstr>PowerPoint Presentation</vt:lpstr>
      <vt:lpstr>(2) The policy allows the district to be continue using preferred vendors.</vt:lpstr>
      <vt:lpstr>PowerPoint Presentation</vt:lpstr>
      <vt:lpstr>(3) You might be paying twice for  your copiers.</vt:lpstr>
      <vt:lpstr>PowerPoint Presentation</vt:lpstr>
      <vt:lpstr>PowerPoint Presentation</vt:lpstr>
      <vt:lpstr>(4) The policy covers preventative maintenance services.</vt:lpstr>
      <vt:lpstr>PowerPoint Presentation</vt:lpstr>
      <vt:lpstr>(5) It’s easier than you think.</vt:lpstr>
      <vt:lpstr>PowerPoint Presentation</vt:lpstr>
      <vt:lpstr>Bonus “Thing” Cash Out Option</vt:lpstr>
      <vt:lpstr>PowerPoint Presentation</vt:lpstr>
      <vt:lpstr>School Finance Implications</vt:lpstr>
      <vt:lpstr>School Finance Implications</vt:lpstr>
      <vt:lpstr>School Finance Implications</vt:lpstr>
      <vt:lpstr>EQUIPMENT MAINTENANCE PROGRAM EXPERTS</vt:lpstr>
      <vt:lpstr>PowerPoint Presentation</vt:lpstr>
      <vt:lpstr>PowerPoint Presentation</vt:lpstr>
      <vt:lpstr>INCLUDED - OFFICE EQUIPMENT</vt:lpstr>
      <vt:lpstr>PowerPoint Presentation</vt:lpstr>
      <vt:lpstr>PowerPoint Presentation</vt:lpstr>
      <vt:lpstr>INCLUDED - TECHNOLOGY &amp;  MAIL EQUIPMENT</vt:lpstr>
      <vt:lpstr>INCLUDED - FACILITIES EQUIPMENT</vt:lpstr>
      <vt:lpstr>OPTIONAL CATEGORIES</vt:lpstr>
      <vt:lpstr>PowerPoint Presentation</vt:lpstr>
    </vt:vector>
  </TitlesOfParts>
  <Company>HP</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Webinar Title</dc:title>
  <dc:creator>Susie</dc:creator>
  <cp:lastModifiedBy>Jen</cp:lastModifiedBy>
  <cp:revision>4764</cp:revision>
  <cp:lastPrinted>2022-04-22T17:33:57Z</cp:lastPrinted>
  <dcterms:created xsi:type="dcterms:W3CDTF">2014-07-14T21:17:36Z</dcterms:created>
  <dcterms:modified xsi:type="dcterms:W3CDTF">2022-04-26T18:55:06Z</dcterms:modified>
</cp:coreProperties>
</file>